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Noto Sans Symbols" panose="020B0604020202020204" charset="0"/>
      <p:regular r:id="rId17"/>
      <p:bold r:id="rId18"/>
    </p:embeddedFont>
    <p:embeddedFont>
      <p:font typeface="Calibri" panose="020F0502020204030204" pitchFamily="34" charset="0"/>
      <p:regular r:id="rId19"/>
      <p:bold r:id="rId20"/>
      <p:italic r:id="rId21"/>
      <p:boldItalic r:id="rId22"/>
    </p:embeddedFont>
    <p:embeddedFont>
      <p:font typeface="Cambria" panose="02040503050406030204" pitchFamily="18"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gViZdTsxb061W2jIfL80kKiSLW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B85E9E-F0D6-4FFC-BAC3-CDF86831EC8F}">
  <a:tblStyle styleId="{EAB85E9E-F0D6-4FFC-BAC3-CDF86831EC8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64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45270b4e5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45270b4e5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g245270b4e5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27"/>
        <p:cNvGrpSpPr/>
        <p:nvPr/>
      </p:nvGrpSpPr>
      <p:grpSpPr>
        <a:xfrm>
          <a:off x="0" y="0"/>
          <a:ext cx="0" cy="0"/>
          <a:chOff x="0" y="0"/>
          <a:chExt cx="0" cy="0"/>
        </a:xfrm>
      </p:grpSpPr>
      <p:sp>
        <p:nvSpPr>
          <p:cNvPr id="28" name="Google Shape;2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7"/>
        <p:cNvGrpSpPr/>
        <p:nvPr/>
      </p:nvGrpSpPr>
      <p:grpSpPr>
        <a:xfrm>
          <a:off x="0" y="0"/>
          <a:ext cx="0" cy="0"/>
          <a:chOff x="0" y="0"/>
          <a:chExt cx="0" cy="0"/>
        </a:xfrm>
      </p:grpSpPr>
      <p:sp>
        <p:nvSpPr>
          <p:cNvPr id="38" name="Google Shape;3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4"/>
        <p:cNvGrpSpPr/>
        <p:nvPr/>
      </p:nvGrpSpPr>
      <p:grpSpPr>
        <a:xfrm>
          <a:off x="0" y="0"/>
          <a:ext cx="0" cy="0"/>
          <a:chOff x="0" y="0"/>
          <a:chExt cx="0" cy="0"/>
        </a:xfrm>
      </p:grpSpPr>
      <p:sp>
        <p:nvSpPr>
          <p:cNvPr id="45" name="Google Shape;45;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53"/>
        <p:cNvGrpSpPr/>
        <p:nvPr/>
      </p:nvGrpSpPr>
      <p:grpSpPr>
        <a:xfrm>
          <a:off x="0" y="0"/>
          <a:ext cx="0" cy="0"/>
          <a:chOff x="0" y="0"/>
          <a:chExt cx="0" cy="0"/>
        </a:xfrm>
      </p:grpSpPr>
      <p:sp>
        <p:nvSpPr>
          <p:cNvPr id="54" name="Google Shape;5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4"/>
          <p:cNvSpPr>
            <a:spLocks noGrp="1"/>
          </p:cNvSpPr>
          <p:nvPr>
            <p:ph type="pic" idx="2"/>
          </p:nvPr>
        </p:nvSpPr>
        <p:spPr>
          <a:xfrm>
            <a:off x="5183188" y="987425"/>
            <a:ext cx="6172200" cy="4873625"/>
          </a:xfrm>
          <a:prstGeom prst="rect">
            <a:avLst/>
          </a:prstGeom>
          <a:noFill/>
          <a:ln>
            <a:noFill/>
          </a:ln>
        </p:spPr>
      </p:sp>
      <p:sp>
        <p:nvSpPr>
          <p:cNvPr id="68" name="Google Shape;68;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iceofrancesmoliere.es/wp-content/uploads/2022/09/notas_de_corte_2022-2023.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hyperlink" Target="https://www.acles.es/"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mailto:cpe@lyceefrancaismoliere.es" TargetMode="External"/><Relationship Id="rId3" Type="http://schemas.openxmlformats.org/officeDocument/2006/relationships/hyperlink" Target="https://liceofrancesmoliere.es/fr/examens-et-resultats-academiques#apres" TargetMode="External"/><Relationship Id="rId7" Type="http://schemas.openxmlformats.org/officeDocument/2006/relationships/hyperlink" Target="mailto:maria-isabel.gutierrez@lyceefrancaismoliere.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www.comunidad.madrid/servicios/educacion/universidades" TargetMode="External"/><Relationship Id="rId4" Type="http://schemas.openxmlformats.org/officeDocument/2006/relationships/hyperlink" Target="http://www.emes.es/" TargetMode="External"/><Relationship Id="rId9" Type="http://schemas.openxmlformats.org/officeDocument/2006/relationships/hyperlink" Target="mailto:stephanie.agathon@lyceefrancaismoliere.e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uned.es/universidad/inicio.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uned.es/universidad/inicio.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013427" y="2245010"/>
            <a:ext cx="9782797" cy="166483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5"/>
              </a:buClr>
              <a:buSzPts val="3600"/>
              <a:buFont typeface="Calibri"/>
              <a:buNone/>
            </a:pPr>
            <a:r>
              <a:rPr lang="fr-FR" sz="3600" b="1">
                <a:solidFill>
                  <a:schemeClr val="accent5"/>
                </a:solidFill>
              </a:rPr>
              <a:t>Criterios de admisión en las</a:t>
            </a:r>
            <a:br>
              <a:rPr lang="fr-FR" sz="3600" b="1">
                <a:solidFill>
                  <a:schemeClr val="accent5"/>
                </a:solidFill>
              </a:rPr>
            </a:br>
            <a:r>
              <a:rPr lang="fr-FR" sz="3600" b="1">
                <a:solidFill>
                  <a:schemeClr val="accent5"/>
                </a:solidFill>
              </a:rPr>
              <a:t/>
            </a:r>
            <a:br>
              <a:rPr lang="fr-FR" sz="3600" b="1">
                <a:solidFill>
                  <a:schemeClr val="accent5"/>
                </a:solidFill>
              </a:rPr>
            </a:br>
            <a:r>
              <a:rPr lang="fr-FR" sz="3600" b="1">
                <a:solidFill>
                  <a:schemeClr val="accent5"/>
                </a:solidFill>
              </a:rPr>
              <a:t>universidades públicas (de Madrid)</a:t>
            </a:r>
            <a:endParaRPr sz="3600" b="1">
              <a:solidFill>
                <a:schemeClr val="accent5"/>
              </a:solidFill>
            </a:endParaRPr>
          </a:p>
        </p:txBody>
      </p:sp>
      <p:pic>
        <p:nvPicPr>
          <p:cNvPr id="89" name="Google Shape;89;p1"/>
          <p:cNvPicPr preferRelativeResize="0"/>
          <p:nvPr/>
        </p:nvPicPr>
        <p:blipFill rotWithShape="1">
          <a:blip r:embed="rId3">
            <a:alphaModFix/>
          </a:blip>
          <a:srcRect/>
          <a:stretch/>
        </p:blipFill>
        <p:spPr>
          <a:xfrm>
            <a:off x="634241" y="546524"/>
            <a:ext cx="2695436" cy="875048"/>
          </a:xfrm>
          <a:prstGeom prst="rect">
            <a:avLst/>
          </a:prstGeom>
          <a:noFill/>
          <a:ln>
            <a:noFill/>
          </a:ln>
        </p:spPr>
      </p:pic>
      <p:sp>
        <p:nvSpPr>
          <p:cNvPr id="90" name="Google Shape;90;p1"/>
          <p:cNvSpPr txBox="1"/>
          <p:nvPr/>
        </p:nvSpPr>
        <p:spPr>
          <a:xfrm>
            <a:off x="3506251" y="4483713"/>
            <a:ext cx="513325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a:solidFill>
                  <a:srgbClr val="2F5496"/>
                </a:solidFill>
                <a:latin typeface="Calibri"/>
                <a:ea typeface="Calibri"/>
                <a:cs typeface="Calibri"/>
                <a:sym typeface="Calibri"/>
              </a:rPr>
              <a:t>miércoles</a:t>
            </a:r>
            <a:r>
              <a:rPr lang="fr-FR" sz="1800" b="0" i="0" u="none" strike="noStrike" cap="none">
                <a:solidFill>
                  <a:srgbClr val="2F5496"/>
                </a:solidFill>
                <a:latin typeface="Calibri"/>
                <a:ea typeface="Calibri"/>
                <a:cs typeface="Calibri"/>
                <a:sym typeface="Calibri"/>
              </a:rPr>
              <a:t> </a:t>
            </a:r>
            <a:r>
              <a:rPr lang="fr-FR" sz="1800">
                <a:solidFill>
                  <a:srgbClr val="2F5496"/>
                </a:solidFill>
                <a:latin typeface="Calibri"/>
                <a:ea typeface="Calibri"/>
                <a:cs typeface="Calibri"/>
                <a:sym typeface="Calibri"/>
              </a:rPr>
              <a:t>20</a:t>
            </a:r>
            <a:r>
              <a:rPr lang="fr-FR" sz="1800" b="0" i="0" u="none" strike="noStrike" cap="none">
                <a:solidFill>
                  <a:srgbClr val="2F5496"/>
                </a:solidFill>
                <a:latin typeface="Calibri"/>
                <a:ea typeface="Calibri"/>
                <a:cs typeface="Calibri"/>
                <a:sym typeface="Calibri"/>
              </a:rPr>
              <a:t> de septiembre</a:t>
            </a:r>
            <a:endParaRPr sz="1800" b="0" i="0" u="none" strike="noStrike" cap="none">
              <a:solidFill>
                <a:srgbClr val="2F5496"/>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0"/>
          <p:cNvSpPr txBox="1">
            <a:spLocks noGrp="1"/>
          </p:cNvSpPr>
          <p:nvPr>
            <p:ph type="title"/>
          </p:nvPr>
        </p:nvSpPr>
        <p:spPr>
          <a:xfrm>
            <a:off x="838200" y="365125"/>
            <a:ext cx="10515600" cy="77073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F5496"/>
              </a:buClr>
              <a:buSzPts val="3200"/>
              <a:buFont typeface="Calibri"/>
              <a:buNone/>
            </a:pPr>
            <a:r>
              <a:rPr lang="fr-FR" sz="3200">
                <a:solidFill>
                  <a:srgbClr val="2F5496"/>
                </a:solidFill>
              </a:rPr>
              <a:t>Notas de corte </a:t>
            </a:r>
            <a:r>
              <a:rPr lang="fr-FR" sz="3200"/>
              <a:t>/ Les seuils d’admission</a:t>
            </a:r>
            <a:endParaRPr sz="3200"/>
          </a:p>
        </p:txBody>
      </p:sp>
      <p:sp>
        <p:nvSpPr>
          <p:cNvPr id="202" name="Google Shape;202;p10"/>
          <p:cNvSpPr txBox="1"/>
          <p:nvPr/>
        </p:nvSpPr>
        <p:spPr>
          <a:xfrm>
            <a:off x="192882" y="6215063"/>
            <a:ext cx="11999118" cy="53091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a:solidFill>
                  <a:srgbClr val="0070C0"/>
                </a:solidFill>
                <a:latin typeface="Calibri"/>
                <a:ea typeface="Calibri"/>
                <a:cs typeface="Calibri"/>
                <a:sym typeface="Calibri"/>
              </a:rPr>
              <a:t>Para volver a encontar todas las notas de corte / </a:t>
            </a:r>
            <a:r>
              <a:rPr lang="fr-FR" sz="1800">
                <a:solidFill>
                  <a:schemeClr val="dk1"/>
                </a:solidFill>
                <a:latin typeface="Calibri"/>
                <a:ea typeface="Calibri"/>
                <a:cs typeface="Calibri"/>
                <a:sym typeface="Calibri"/>
              </a:rPr>
              <a:t>Pour retrouver toutes les notes seuils</a:t>
            </a:r>
            <a:endParaRPr/>
          </a:p>
          <a:p>
            <a:pPr marL="0" marR="0" lvl="0" indent="0" algn="ctr" rtl="0">
              <a:spcBef>
                <a:spcPts val="0"/>
              </a:spcBef>
              <a:spcAft>
                <a:spcPts val="0"/>
              </a:spcAft>
              <a:buNone/>
            </a:pPr>
            <a:r>
              <a:rPr lang="fr-FR" sz="105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https://liceofrancesmoliere.es/wp-content/uploads/2022/09/notas_de_corte_2022-2023.pdf</a:t>
            </a:r>
            <a:r>
              <a:rPr lang="fr-FR" sz="1050">
                <a:solidFill>
                  <a:schemeClr val="dk1"/>
                </a:solidFill>
                <a:latin typeface="Calibri"/>
                <a:ea typeface="Calibri"/>
                <a:cs typeface="Calibri"/>
                <a:sym typeface="Calibri"/>
              </a:rPr>
              <a:t> </a:t>
            </a:r>
            <a:endParaRPr sz="1050">
              <a:solidFill>
                <a:schemeClr val="dk1"/>
              </a:solidFill>
              <a:latin typeface="Calibri"/>
              <a:ea typeface="Calibri"/>
              <a:cs typeface="Calibri"/>
              <a:sym typeface="Calibri"/>
            </a:endParaRPr>
          </a:p>
        </p:txBody>
      </p:sp>
      <p:pic>
        <p:nvPicPr>
          <p:cNvPr id="203" name="Google Shape;203;p10"/>
          <p:cNvPicPr preferRelativeResize="0"/>
          <p:nvPr/>
        </p:nvPicPr>
        <p:blipFill>
          <a:blip r:embed="rId4">
            <a:alphaModFix/>
          </a:blip>
          <a:stretch>
            <a:fillRect/>
          </a:stretch>
        </p:blipFill>
        <p:spPr>
          <a:xfrm>
            <a:off x="2186075" y="1135850"/>
            <a:ext cx="7656225" cy="4984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1"/>
          <p:cNvSpPr txBox="1">
            <a:spLocks noGrp="1"/>
          </p:cNvSpPr>
          <p:nvPr>
            <p:ph type="title"/>
          </p:nvPr>
        </p:nvSpPr>
        <p:spPr>
          <a:xfrm>
            <a:off x="192881" y="365125"/>
            <a:ext cx="11665743" cy="86515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0C0"/>
              </a:buClr>
              <a:buSzPts val="2800"/>
              <a:buFont typeface="Calibri"/>
              <a:buNone/>
            </a:pPr>
            <a:r>
              <a:rPr lang="fr-FR" sz="2800">
                <a:solidFill>
                  <a:srgbClr val="0070C0"/>
                </a:solidFill>
              </a:rPr>
              <a:t>Criterios de admisión por comunidades / </a:t>
            </a:r>
            <a:r>
              <a:rPr lang="fr-FR" sz="2800"/>
              <a:t>Critères d’admission par communauté</a:t>
            </a:r>
            <a:endParaRPr sz="2800"/>
          </a:p>
        </p:txBody>
      </p:sp>
      <p:sp>
        <p:nvSpPr>
          <p:cNvPr id="209" name="Google Shape;209;p11"/>
          <p:cNvSpPr txBox="1"/>
          <p:nvPr/>
        </p:nvSpPr>
        <p:spPr>
          <a:xfrm>
            <a:off x="9672638" y="1543050"/>
            <a:ext cx="2185986"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a:solidFill>
                  <a:schemeClr val="dk1"/>
                </a:solidFill>
                <a:latin typeface="Calibri"/>
                <a:ea typeface="Calibri"/>
                <a:cs typeface="Calibri"/>
                <a:sym typeface="Calibri"/>
              </a:rPr>
              <a:t>Selon les communautés les critères d’admission peuvent être différents !</a:t>
            </a:r>
            <a:endParaRPr sz="2000">
              <a:solidFill>
                <a:schemeClr val="dk1"/>
              </a:solidFill>
              <a:latin typeface="Calibri"/>
              <a:ea typeface="Calibri"/>
              <a:cs typeface="Calibri"/>
              <a:sym typeface="Calibri"/>
            </a:endParaRPr>
          </a:p>
        </p:txBody>
      </p:sp>
      <p:sp>
        <p:nvSpPr>
          <p:cNvPr id="210" name="Google Shape;210;p11"/>
          <p:cNvSpPr/>
          <p:nvPr/>
        </p:nvSpPr>
        <p:spPr>
          <a:xfrm>
            <a:off x="192881" y="1543050"/>
            <a:ext cx="2074069" cy="19082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fr-FR" sz="2000">
                <a:solidFill>
                  <a:srgbClr val="0070C0"/>
                </a:solidFill>
                <a:latin typeface="Calibri"/>
                <a:ea typeface="Calibri"/>
                <a:cs typeface="Calibri"/>
                <a:sym typeface="Calibri"/>
              </a:rPr>
              <a:t>Dependiendo de la comunidad, los criterios de admisión pueden ser diferentes.</a:t>
            </a:r>
            <a:endParaRPr/>
          </a:p>
        </p:txBody>
      </p:sp>
      <p:pic>
        <p:nvPicPr>
          <p:cNvPr id="211" name="Google Shape;211;p11"/>
          <p:cNvPicPr preferRelativeResize="0"/>
          <p:nvPr/>
        </p:nvPicPr>
        <p:blipFill>
          <a:blip r:embed="rId3">
            <a:alphaModFix/>
          </a:blip>
          <a:stretch>
            <a:fillRect/>
          </a:stretch>
        </p:blipFill>
        <p:spPr>
          <a:xfrm>
            <a:off x="2162425" y="1160025"/>
            <a:ext cx="7510226" cy="4629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45270b4e54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Clr>
                <a:srgbClr val="2F5496"/>
              </a:buClr>
              <a:buSzPts val="3200"/>
              <a:buFont typeface="Calibri"/>
              <a:buNone/>
            </a:pPr>
            <a:r>
              <a:rPr lang="fr-FR" sz="3200">
                <a:solidFill>
                  <a:srgbClr val="2F5496"/>
                </a:solidFill>
              </a:rPr>
              <a:t>Estadísticas post-bac / </a:t>
            </a:r>
            <a:r>
              <a:rPr lang="fr-FR" sz="3200"/>
              <a:t>Statistiques post bac</a:t>
            </a:r>
            <a:endParaRPr/>
          </a:p>
        </p:txBody>
      </p:sp>
      <p:pic>
        <p:nvPicPr>
          <p:cNvPr id="218" name="Google Shape;218;g245270b4e54_0_0" title="Graphique"/>
          <p:cNvPicPr preferRelativeResize="0"/>
          <p:nvPr/>
        </p:nvPicPr>
        <p:blipFill>
          <a:blip r:embed="rId3">
            <a:alphaModFix/>
          </a:blip>
          <a:stretch>
            <a:fillRect/>
          </a:stretch>
        </p:blipFill>
        <p:spPr>
          <a:xfrm>
            <a:off x="0" y="3137525"/>
            <a:ext cx="2990824" cy="1851749"/>
          </a:xfrm>
          <a:prstGeom prst="rect">
            <a:avLst/>
          </a:prstGeom>
          <a:noFill/>
          <a:ln>
            <a:noFill/>
          </a:ln>
        </p:spPr>
      </p:pic>
      <p:pic>
        <p:nvPicPr>
          <p:cNvPr id="219" name="Google Shape;219;g245270b4e54_0_0" title="Graphique"/>
          <p:cNvPicPr preferRelativeResize="0"/>
          <p:nvPr/>
        </p:nvPicPr>
        <p:blipFill>
          <a:blip r:embed="rId4">
            <a:alphaModFix/>
          </a:blip>
          <a:stretch>
            <a:fillRect/>
          </a:stretch>
        </p:blipFill>
        <p:spPr>
          <a:xfrm>
            <a:off x="2457450" y="3191975"/>
            <a:ext cx="3455304" cy="1851749"/>
          </a:xfrm>
          <a:prstGeom prst="rect">
            <a:avLst/>
          </a:prstGeom>
          <a:noFill/>
          <a:ln>
            <a:noFill/>
          </a:ln>
        </p:spPr>
      </p:pic>
      <p:pic>
        <p:nvPicPr>
          <p:cNvPr id="220" name="Google Shape;220;g245270b4e54_0_0" title="Graphique"/>
          <p:cNvPicPr preferRelativeResize="0"/>
          <p:nvPr/>
        </p:nvPicPr>
        <p:blipFill rotWithShape="1">
          <a:blip r:embed="rId5">
            <a:alphaModFix/>
          </a:blip>
          <a:srcRect l="15290" r="-15289"/>
          <a:stretch/>
        </p:blipFill>
        <p:spPr>
          <a:xfrm>
            <a:off x="6103250" y="3137518"/>
            <a:ext cx="3455301" cy="2157232"/>
          </a:xfrm>
          <a:prstGeom prst="rect">
            <a:avLst/>
          </a:prstGeom>
          <a:noFill/>
          <a:ln>
            <a:noFill/>
          </a:ln>
        </p:spPr>
      </p:pic>
      <p:pic>
        <p:nvPicPr>
          <p:cNvPr id="221" name="Google Shape;221;g245270b4e54_0_0" title="Graphique"/>
          <p:cNvPicPr preferRelativeResize="0"/>
          <p:nvPr/>
        </p:nvPicPr>
        <p:blipFill>
          <a:blip r:embed="rId6">
            <a:alphaModFix/>
          </a:blip>
          <a:stretch>
            <a:fillRect/>
          </a:stretch>
        </p:blipFill>
        <p:spPr>
          <a:xfrm>
            <a:off x="8736700" y="3191975"/>
            <a:ext cx="3455301" cy="20483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13"/>
          <p:cNvPicPr preferRelativeResize="0"/>
          <p:nvPr/>
        </p:nvPicPr>
        <p:blipFill rotWithShape="1">
          <a:blip r:embed="rId3">
            <a:alphaModFix/>
          </a:blip>
          <a:srcRect/>
          <a:stretch/>
        </p:blipFill>
        <p:spPr>
          <a:xfrm>
            <a:off x="4315641" y="979718"/>
            <a:ext cx="3863136" cy="2157413"/>
          </a:xfrm>
          <a:prstGeom prst="rect">
            <a:avLst/>
          </a:prstGeom>
          <a:noFill/>
          <a:ln>
            <a:noFill/>
          </a:ln>
        </p:spPr>
      </p:pic>
      <p:sp>
        <p:nvSpPr>
          <p:cNvPr id="227" name="Google Shape;227;p13"/>
          <p:cNvSpPr txBox="1">
            <a:spLocks noGrp="1"/>
          </p:cNvSpPr>
          <p:nvPr>
            <p:ph type="body" idx="1"/>
          </p:nvPr>
        </p:nvSpPr>
        <p:spPr>
          <a:xfrm>
            <a:off x="499082" y="979718"/>
            <a:ext cx="4980581" cy="500325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70C0"/>
              </a:buClr>
              <a:buSzPts val="2400"/>
              <a:buNone/>
            </a:pPr>
            <a:r>
              <a:rPr lang="fr-FR" sz="2400" b="1">
                <a:solidFill>
                  <a:srgbClr val="0070C0"/>
                </a:solidFill>
              </a:rPr>
              <a:t>  </a:t>
            </a:r>
            <a:endParaRPr sz="2400"/>
          </a:p>
          <a:p>
            <a:pPr marL="228600" lvl="0" indent="-228600" algn="l" rtl="0">
              <a:lnSpc>
                <a:spcPct val="90000"/>
              </a:lnSpc>
              <a:spcBef>
                <a:spcPts val="1000"/>
              </a:spcBef>
              <a:spcAft>
                <a:spcPts val="0"/>
              </a:spcAft>
              <a:buClr>
                <a:srgbClr val="0070C0"/>
              </a:buClr>
              <a:buSzPts val="2000"/>
              <a:buFont typeface="Noto Sans Symbols"/>
              <a:buChar char="⮚"/>
            </a:pPr>
            <a:r>
              <a:rPr lang="fr-FR" sz="2000">
                <a:solidFill>
                  <a:srgbClr val="0070C0"/>
                </a:solidFill>
              </a:rPr>
              <a:t> Requisitos de idioma para los títulos impartidos en lengua española. Los estudiantes con nacionalidad de países no hispanohablantes que además procedan del sistema educativo de un país cuya lengua no sea el español, deberán acreditar un nivel B2 en dicho idioma.</a:t>
            </a:r>
            <a:endParaRPr/>
          </a:p>
          <a:p>
            <a:pPr marL="228600" lvl="0" indent="-101600" algn="l" rtl="0">
              <a:lnSpc>
                <a:spcPct val="90000"/>
              </a:lnSpc>
              <a:spcBef>
                <a:spcPts val="1000"/>
              </a:spcBef>
              <a:spcAft>
                <a:spcPts val="0"/>
              </a:spcAft>
              <a:buClr>
                <a:schemeClr val="dk1"/>
              </a:buClr>
              <a:buSzPts val="2000"/>
              <a:buFont typeface="Noto Sans Symbols"/>
              <a:buNone/>
            </a:pPr>
            <a:endParaRPr sz="2000">
              <a:solidFill>
                <a:srgbClr val="0070C0"/>
              </a:solidFill>
            </a:endParaRPr>
          </a:p>
          <a:p>
            <a:pPr marL="228600" lvl="0" indent="-190500" algn="l" rtl="0">
              <a:lnSpc>
                <a:spcPct val="90000"/>
              </a:lnSpc>
              <a:spcBef>
                <a:spcPts val="1000"/>
              </a:spcBef>
              <a:spcAft>
                <a:spcPts val="0"/>
              </a:spcAft>
              <a:buClr>
                <a:schemeClr val="dk1"/>
              </a:buClr>
              <a:buSzPts val="600"/>
              <a:buFont typeface="Noto Sans Symbols"/>
              <a:buNone/>
            </a:pPr>
            <a:endParaRPr sz="600">
              <a:solidFill>
                <a:srgbClr val="0070C0"/>
              </a:solidFill>
            </a:endParaRPr>
          </a:p>
          <a:p>
            <a:pPr marL="228600" lvl="0" indent="-228600" algn="l" rtl="0">
              <a:lnSpc>
                <a:spcPct val="90000"/>
              </a:lnSpc>
              <a:spcBef>
                <a:spcPts val="1000"/>
              </a:spcBef>
              <a:spcAft>
                <a:spcPts val="0"/>
              </a:spcAft>
              <a:buClr>
                <a:srgbClr val="0070C0"/>
              </a:buClr>
              <a:buSzPts val="2000"/>
              <a:buFont typeface="Noto Sans Symbols"/>
              <a:buChar char="⮚"/>
            </a:pPr>
            <a:r>
              <a:rPr lang="fr-FR" sz="2000">
                <a:solidFill>
                  <a:srgbClr val="0070C0"/>
                </a:solidFill>
              </a:rPr>
              <a:t> Este nivel de idioma español deberá haber sido certificado por alguno de los organismos reconocidos por ACLES y estar verificado y validado en la acreditación emitida por la UNED. </a:t>
            </a:r>
            <a:endParaRPr/>
          </a:p>
        </p:txBody>
      </p:sp>
      <p:sp>
        <p:nvSpPr>
          <p:cNvPr id="228" name="Google Shape;228;p13"/>
          <p:cNvSpPr/>
          <p:nvPr/>
        </p:nvSpPr>
        <p:spPr>
          <a:xfrm>
            <a:off x="471488" y="394943"/>
            <a:ext cx="1127998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3200">
                <a:solidFill>
                  <a:srgbClr val="0070C0"/>
                </a:solidFill>
                <a:latin typeface="Calibri"/>
                <a:ea typeface="Calibri"/>
                <a:cs typeface="Calibri"/>
                <a:sym typeface="Calibri"/>
              </a:rPr>
              <a:t>Acreditación de nivel de español / </a:t>
            </a:r>
            <a:r>
              <a:rPr lang="fr-FR" sz="3200">
                <a:solidFill>
                  <a:schemeClr val="dk1"/>
                </a:solidFill>
                <a:latin typeface="Calibri"/>
                <a:ea typeface="Calibri"/>
                <a:cs typeface="Calibri"/>
                <a:sym typeface="Calibri"/>
              </a:rPr>
              <a:t>Validation du niveau d’espagnol</a:t>
            </a:r>
            <a:endParaRPr sz="3200">
              <a:solidFill>
                <a:schemeClr val="dk1"/>
              </a:solidFill>
              <a:latin typeface="Calibri"/>
              <a:ea typeface="Calibri"/>
              <a:cs typeface="Calibri"/>
              <a:sym typeface="Calibri"/>
            </a:endParaRPr>
          </a:p>
        </p:txBody>
      </p:sp>
      <p:sp>
        <p:nvSpPr>
          <p:cNvPr id="229" name="Google Shape;229;p13"/>
          <p:cNvSpPr/>
          <p:nvPr/>
        </p:nvSpPr>
        <p:spPr>
          <a:xfrm>
            <a:off x="6865142" y="1192723"/>
            <a:ext cx="4607719" cy="4524315"/>
          </a:xfrm>
          <a:prstGeom prst="rect">
            <a:avLst/>
          </a:prstGeom>
          <a:noFill/>
          <a:ln>
            <a:noFill/>
          </a:ln>
        </p:spPr>
        <p:txBody>
          <a:bodyPr spcFirstLastPara="1" wrap="square" lIns="91425" tIns="45700" rIns="91425" bIns="45700" anchor="t" anchorCtr="0">
            <a:spAutoFit/>
          </a:bodyPr>
          <a:lstStyle/>
          <a:p>
            <a:pPr marL="342900" marR="0" lvl="0" indent="-215900" algn="l" rtl="0">
              <a:spcBef>
                <a:spcPts val="0"/>
              </a:spcBef>
              <a:spcAft>
                <a:spcPts val="0"/>
              </a:spcAft>
              <a:buClr>
                <a:schemeClr val="dk1"/>
              </a:buClr>
              <a:buSzPts val="2000"/>
              <a:buFont typeface="Noto Sans Symbols"/>
              <a:buNone/>
            </a:pPr>
            <a:endParaRPr sz="2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Noto Sans Symbols"/>
              <a:buChar char="⮚"/>
            </a:pPr>
            <a:r>
              <a:rPr lang="fr-FR" sz="2000">
                <a:solidFill>
                  <a:schemeClr val="dk1"/>
                </a:solidFill>
                <a:latin typeface="Calibri"/>
                <a:ea typeface="Calibri"/>
                <a:cs typeface="Calibri"/>
                <a:sym typeface="Calibri"/>
              </a:rPr>
              <a:t> Exigences linguistiques pour les diplômes enseignés en espagnol. Les étudiants des pays non hispanophones qui proviennent également du système éducatif d'un pays dont la langue n'est pas l'espagnol doivent accréditer un niveau B2 dans cette langue.</a:t>
            </a:r>
            <a:endParaRPr/>
          </a:p>
          <a:p>
            <a:pPr marL="342900" marR="0" lvl="0" indent="-215900" algn="l" rtl="0">
              <a:spcBef>
                <a:spcPts val="0"/>
              </a:spcBef>
              <a:spcAft>
                <a:spcPts val="0"/>
              </a:spcAft>
              <a:buClr>
                <a:schemeClr val="dk1"/>
              </a:buClr>
              <a:buSzPts val="2000"/>
              <a:buFont typeface="Noto Sans Symbols"/>
              <a:buNone/>
            </a:pPr>
            <a:endParaRPr sz="2000">
              <a:solidFill>
                <a:schemeClr val="dk1"/>
              </a:solidFill>
              <a:latin typeface="Calibri"/>
              <a:ea typeface="Calibri"/>
              <a:cs typeface="Calibri"/>
              <a:sym typeface="Calibri"/>
            </a:endParaRPr>
          </a:p>
          <a:p>
            <a:pPr marL="342900" marR="0" lvl="0" indent="-298450" algn="l" rtl="0">
              <a:spcBef>
                <a:spcPts val="0"/>
              </a:spcBef>
              <a:spcAft>
                <a:spcPts val="0"/>
              </a:spcAft>
              <a:buClr>
                <a:schemeClr val="dk1"/>
              </a:buClr>
              <a:buSzPts val="700"/>
              <a:buFont typeface="Noto Sans Symbols"/>
              <a:buNone/>
            </a:pPr>
            <a:endParaRPr sz="7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Noto Sans Symbols"/>
              <a:buChar char="⮚"/>
            </a:pPr>
            <a:r>
              <a:rPr lang="fr-FR" sz="2000">
                <a:solidFill>
                  <a:schemeClr val="dk1"/>
                </a:solidFill>
                <a:latin typeface="Calibri"/>
                <a:ea typeface="Calibri"/>
                <a:cs typeface="Calibri"/>
                <a:sym typeface="Calibri"/>
              </a:rPr>
              <a:t> Ce niveau d'espagnol doit avoir été certifié par l'un des organismes reconnus par l'ACLES et être vérifié et validé dans l'accréditation délivrée par l'UNED. </a:t>
            </a:r>
            <a:endParaRPr/>
          </a:p>
        </p:txBody>
      </p:sp>
      <p:sp>
        <p:nvSpPr>
          <p:cNvPr id="230" name="Google Shape;230;p13"/>
          <p:cNvSpPr/>
          <p:nvPr/>
        </p:nvSpPr>
        <p:spPr>
          <a:xfrm>
            <a:off x="1469350" y="5916256"/>
            <a:ext cx="89105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Association des centres de langues de l’enseignement supérieur </a:t>
            </a:r>
            <a:r>
              <a:rPr lang="fr-FR"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https://www.acles.es/</a:t>
            </a:r>
            <a:r>
              <a:rPr lang="fr-FR"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231" name="Google Shape;231;p13"/>
          <p:cNvPicPr preferRelativeResize="0"/>
          <p:nvPr/>
        </p:nvPicPr>
        <p:blipFill rotWithShape="1">
          <a:blip r:embed="rId5">
            <a:alphaModFix/>
          </a:blip>
          <a:srcRect/>
          <a:stretch/>
        </p:blipFill>
        <p:spPr>
          <a:xfrm>
            <a:off x="5168503" y="3454881"/>
            <a:ext cx="2032398" cy="619189"/>
          </a:xfrm>
          <a:prstGeom prst="rect">
            <a:avLst/>
          </a:prstGeom>
          <a:noFill/>
          <a:ln>
            <a:noFill/>
          </a:ln>
        </p:spPr>
      </p:pic>
      <p:pic>
        <p:nvPicPr>
          <p:cNvPr id="232" name="Google Shape;232;p13" descr="question-mark-1019820_1280 - Serlog"/>
          <p:cNvPicPr preferRelativeResize="0"/>
          <p:nvPr/>
        </p:nvPicPr>
        <p:blipFill rotWithShape="1">
          <a:blip r:embed="rId6">
            <a:alphaModFix/>
          </a:blip>
          <a:srcRect/>
          <a:stretch/>
        </p:blipFill>
        <p:spPr>
          <a:xfrm>
            <a:off x="5334960" y="4391820"/>
            <a:ext cx="1337699" cy="13376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4"/>
          <p:cNvSpPr txBox="1">
            <a:spLocks noGrp="1"/>
          </p:cNvSpPr>
          <p:nvPr>
            <p:ph type="body" idx="1"/>
          </p:nvPr>
        </p:nvSpPr>
        <p:spPr>
          <a:xfrm>
            <a:off x="502445" y="1475601"/>
            <a:ext cx="11022805" cy="3192097"/>
          </a:xfrm>
          <a:prstGeom prst="rect">
            <a:avLst/>
          </a:prstGeom>
          <a:noFill/>
          <a:ln>
            <a:noFill/>
          </a:ln>
        </p:spPr>
        <p:txBody>
          <a:bodyPr spcFirstLastPara="1" wrap="square" lIns="91425" tIns="45700" rIns="91425" bIns="45700" anchor="t" anchorCtr="0">
            <a:normAutofit/>
          </a:bodyPr>
          <a:lstStyle/>
          <a:p>
            <a:pPr marL="457200" lvl="1" indent="0" algn="l" rtl="0">
              <a:lnSpc>
                <a:spcPct val="150000"/>
              </a:lnSpc>
              <a:spcBef>
                <a:spcPts val="0"/>
              </a:spcBef>
              <a:spcAft>
                <a:spcPts val="0"/>
              </a:spcAft>
              <a:buClr>
                <a:srgbClr val="0070C0"/>
              </a:buClr>
              <a:buSzPts val="2200"/>
              <a:buNone/>
            </a:pPr>
            <a:r>
              <a:rPr lang="fr-FR" sz="2200">
                <a:solidFill>
                  <a:srgbClr val="0070C0"/>
                </a:solidFill>
              </a:rPr>
              <a:t>En el sitio web del Centro </a:t>
            </a:r>
            <a:r>
              <a:rPr lang="fr-FR" sz="2200"/>
              <a:t>/ Sur les site internet de l’établissement :</a:t>
            </a:r>
            <a:endParaRPr/>
          </a:p>
          <a:p>
            <a:pPr marL="457200" lvl="1" indent="0" algn="l" rtl="0">
              <a:lnSpc>
                <a:spcPct val="150000"/>
              </a:lnSpc>
              <a:spcBef>
                <a:spcPts val="500"/>
              </a:spcBef>
              <a:spcAft>
                <a:spcPts val="0"/>
              </a:spcAft>
              <a:buClr>
                <a:schemeClr val="dk1"/>
              </a:buClr>
              <a:buSzPts val="1900"/>
              <a:buNone/>
            </a:pPr>
            <a:r>
              <a:rPr lang="fr-FR" sz="1900" u="sng">
                <a:solidFill>
                  <a:schemeClr val="hlink"/>
                </a:solidFill>
                <a:hlinkClick r:id="rId3"/>
              </a:rPr>
              <a:t>⮲ https://liceofrancesmoliere.es/fr/examens-et-resultats-academiques#apres</a:t>
            </a:r>
            <a:r>
              <a:rPr lang="fr-FR" sz="1900"/>
              <a:t> </a:t>
            </a:r>
            <a:endParaRPr/>
          </a:p>
          <a:p>
            <a:pPr marL="457200" lvl="1" indent="0" algn="l" rtl="0">
              <a:lnSpc>
                <a:spcPct val="150000"/>
              </a:lnSpc>
              <a:spcBef>
                <a:spcPts val="500"/>
              </a:spcBef>
              <a:spcAft>
                <a:spcPts val="0"/>
              </a:spcAft>
              <a:buClr>
                <a:srgbClr val="0070C0"/>
              </a:buClr>
              <a:buSzPts val="2200"/>
              <a:buNone/>
            </a:pPr>
            <a:r>
              <a:rPr lang="fr-FR" sz="2200">
                <a:solidFill>
                  <a:srgbClr val="0070C0"/>
                </a:solidFill>
              </a:rPr>
              <a:t>Página la Comunidad de Madrid </a:t>
            </a:r>
            <a:r>
              <a:rPr lang="fr-FR" sz="2200">
                <a:solidFill>
                  <a:srgbClr val="000000"/>
                </a:solidFill>
              </a:rPr>
              <a:t>/ Pages de la communauté de Madrid :</a:t>
            </a:r>
            <a:endParaRPr sz="2200">
              <a:solidFill>
                <a:srgbClr val="000000"/>
              </a:solidFill>
            </a:endParaRPr>
          </a:p>
          <a:p>
            <a:pPr marL="457200" lvl="1" indent="0" algn="l" rtl="0">
              <a:lnSpc>
                <a:spcPct val="150000"/>
              </a:lnSpc>
              <a:spcBef>
                <a:spcPts val="500"/>
              </a:spcBef>
              <a:spcAft>
                <a:spcPts val="0"/>
              </a:spcAft>
              <a:buClr>
                <a:schemeClr val="dk1"/>
              </a:buClr>
              <a:buSzPts val="1900"/>
              <a:buNone/>
            </a:pPr>
            <a:r>
              <a:rPr lang="fr-FR" sz="1900" u="sng">
                <a:solidFill>
                  <a:schemeClr val="hlink"/>
                </a:solidFill>
                <a:hlinkClick r:id="rId4"/>
              </a:rPr>
              <a:t>⮲ http://www.emes.es</a:t>
            </a:r>
            <a:endParaRPr sz="1900"/>
          </a:p>
          <a:p>
            <a:pPr marL="685800" lvl="1" indent="-228600" algn="l" rtl="0">
              <a:lnSpc>
                <a:spcPct val="250000"/>
              </a:lnSpc>
              <a:spcBef>
                <a:spcPts val="500"/>
              </a:spcBef>
              <a:spcAft>
                <a:spcPts val="0"/>
              </a:spcAft>
              <a:buClr>
                <a:schemeClr val="dk1"/>
              </a:buClr>
              <a:buSzPts val="1900"/>
              <a:buFont typeface="Noto Sans Symbols"/>
              <a:buChar char="⮲"/>
            </a:pPr>
            <a:r>
              <a:rPr lang="fr-FR" sz="1900" u="sng">
                <a:solidFill>
                  <a:schemeClr val="hlink"/>
                </a:solidFill>
                <a:hlinkClick r:id="rId5"/>
              </a:rPr>
              <a:t>https://www.comunidad.madrid/servicios/educacion/universidades</a:t>
            </a:r>
            <a:endParaRPr sz="4400"/>
          </a:p>
          <a:p>
            <a:pPr marL="457200" lvl="1" indent="0" algn="l" rtl="0">
              <a:lnSpc>
                <a:spcPct val="250000"/>
              </a:lnSpc>
              <a:spcBef>
                <a:spcPts val="500"/>
              </a:spcBef>
              <a:spcAft>
                <a:spcPts val="0"/>
              </a:spcAft>
              <a:buClr>
                <a:schemeClr val="dk1"/>
              </a:buClr>
              <a:buSzPts val="4400"/>
              <a:buNone/>
            </a:pPr>
            <a:endParaRPr sz="4400"/>
          </a:p>
        </p:txBody>
      </p:sp>
      <p:pic>
        <p:nvPicPr>
          <p:cNvPr id="238" name="Google Shape;238;p14"/>
          <p:cNvPicPr preferRelativeResize="0"/>
          <p:nvPr/>
        </p:nvPicPr>
        <p:blipFill rotWithShape="1">
          <a:blip r:embed="rId6">
            <a:alphaModFix/>
          </a:blip>
          <a:srcRect/>
          <a:stretch/>
        </p:blipFill>
        <p:spPr>
          <a:xfrm>
            <a:off x="9701213" y="521494"/>
            <a:ext cx="2162175" cy="2114550"/>
          </a:xfrm>
          <a:prstGeom prst="rect">
            <a:avLst/>
          </a:prstGeom>
          <a:noFill/>
          <a:ln>
            <a:noFill/>
          </a:ln>
        </p:spPr>
      </p:pic>
      <p:sp>
        <p:nvSpPr>
          <p:cNvPr id="239" name="Google Shape;239;p14"/>
          <p:cNvSpPr/>
          <p:nvPr/>
        </p:nvSpPr>
        <p:spPr>
          <a:xfrm>
            <a:off x="-97631" y="397221"/>
            <a:ext cx="10748963" cy="954107"/>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fr-FR" sz="2800" b="0" i="0" u="none" strike="noStrike" cap="none">
                <a:solidFill>
                  <a:srgbClr val="0070C0"/>
                </a:solidFill>
                <a:latin typeface="Calibri"/>
                <a:ea typeface="Calibri"/>
                <a:cs typeface="Calibri"/>
                <a:sym typeface="Calibri"/>
              </a:rPr>
              <a:t>Páginas de interés / </a:t>
            </a:r>
            <a:endParaRPr sz="2800" b="0" i="0" u="none" strike="noStrike" cap="none">
              <a:solidFill>
                <a:srgbClr val="0070C0"/>
              </a:solidFill>
              <a:latin typeface="Calibri"/>
              <a:ea typeface="Calibri"/>
              <a:cs typeface="Calibri"/>
              <a:sym typeface="Calibri"/>
            </a:endParaRPr>
          </a:p>
          <a:p>
            <a:pPr marL="457200" marR="0" lvl="1" indent="0" algn="ctr" rtl="0">
              <a:spcBef>
                <a:spcPts val="0"/>
              </a:spcBef>
              <a:spcAft>
                <a:spcPts val="0"/>
              </a:spcAft>
              <a:buNone/>
            </a:pPr>
            <a:r>
              <a:rPr lang="fr-FR" sz="2800" b="0" i="0" u="none" strike="noStrike" cap="none">
                <a:solidFill>
                  <a:schemeClr val="dk1"/>
                </a:solidFill>
                <a:latin typeface="Calibri"/>
                <a:ea typeface="Calibri"/>
                <a:cs typeface="Calibri"/>
                <a:sym typeface="Calibri"/>
              </a:rPr>
              <a:t>Des informations à retrouver :</a:t>
            </a:r>
            <a:endParaRPr/>
          </a:p>
        </p:txBody>
      </p:sp>
      <p:sp>
        <p:nvSpPr>
          <p:cNvPr id="240" name="Google Shape;240;p14"/>
          <p:cNvSpPr txBox="1"/>
          <p:nvPr/>
        </p:nvSpPr>
        <p:spPr>
          <a:xfrm>
            <a:off x="1065609" y="4736306"/>
            <a:ext cx="8422481" cy="24006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400">
                <a:solidFill>
                  <a:srgbClr val="0070C0"/>
                </a:solidFill>
                <a:latin typeface="Calibri"/>
                <a:ea typeface="Calibri"/>
                <a:cs typeface="Calibri"/>
                <a:sym typeface="Calibri"/>
              </a:rPr>
              <a:t>Con cita previa </a:t>
            </a:r>
            <a:r>
              <a:rPr lang="fr-FR" sz="2400">
                <a:solidFill>
                  <a:schemeClr val="dk1"/>
                </a:solidFill>
                <a:latin typeface="Calibri"/>
                <a:ea typeface="Calibri"/>
                <a:cs typeface="Calibri"/>
                <a:sym typeface="Calibri"/>
              </a:rPr>
              <a:t>/ Sur rendez-vous :</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fr-FR" sz="1800">
                <a:solidFill>
                  <a:schemeClr val="dk1"/>
                </a:solidFill>
                <a:latin typeface="Calibri"/>
                <a:ea typeface="Calibri"/>
                <a:cs typeface="Calibri"/>
                <a:sym typeface="Calibri"/>
              </a:rPr>
              <a:t>Mme Gutierrez </a:t>
            </a:r>
            <a:r>
              <a:rPr lang="fr-FR" sz="1800" u="sng">
                <a:solidFill>
                  <a:schemeClr val="dk1"/>
                </a:solidFill>
                <a:latin typeface="Calibri"/>
                <a:ea typeface="Calibri"/>
                <a:cs typeface="Calibri"/>
                <a:sym typeface="Calibri"/>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maria-isabel.gutierrez@lyceefrancaismoliere.es</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fr-FR" sz="1800">
                <a:solidFill>
                  <a:schemeClr val="dk1"/>
                </a:solidFill>
                <a:latin typeface="Calibri"/>
                <a:ea typeface="Calibri"/>
                <a:cs typeface="Calibri"/>
                <a:sym typeface="Calibri"/>
              </a:rPr>
              <a:t>M. Boira </a:t>
            </a:r>
            <a:r>
              <a:rPr lang="fr-FR" sz="1800" u="sng">
                <a:solidFill>
                  <a:schemeClr val="dk1"/>
                </a:solidFill>
                <a:latin typeface="Calibri"/>
                <a:ea typeface="Calibri"/>
                <a:cs typeface="Calibri"/>
                <a:sym typeface="Calibri"/>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cpe@lyceefrancaismoliere.es</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fr-FR" sz="1800">
                <a:solidFill>
                  <a:schemeClr val="dk1"/>
                </a:solidFill>
                <a:latin typeface="Calibri"/>
                <a:ea typeface="Calibri"/>
                <a:cs typeface="Calibri"/>
                <a:sym typeface="Calibri"/>
              </a:rPr>
              <a:t> Mme Agathon </a:t>
            </a:r>
            <a:r>
              <a:rPr lang="fr-FR" sz="1800" u="sng">
                <a:solidFill>
                  <a:schemeClr val="dk1"/>
                </a:solidFill>
                <a:latin typeface="Calibri"/>
                <a:ea typeface="Calibri"/>
                <a:cs typeface="Calibri"/>
                <a:sym typeface="Calibri"/>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stephanie.agathon@lyceefrancaismoliere.es</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fr-FR"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fr-FR" sz="18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 name="Google Shape;241;p14"/>
          <p:cNvSpPr/>
          <p:nvPr/>
        </p:nvSpPr>
        <p:spPr>
          <a:xfrm>
            <a:off x="3905592" y="324433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444137" y="549644"/>
            <a:ext cx="11299372" cy="85369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Calibri"/>
              <a:buNone/>
            </a:pPr>
            <a:r>
              <a:rPr lang="fr-FR" sz="3200" b="1">
                <a:solidFill>
                  <a:schemeClr val="accent5"/>
                </a:solidFill>
              </a:rPr>
              <a:t>Distrito Único de admisión /  </a:t>
            </a:r>
            <a:r>
              <a:rPr lang="fr-FR" sz="3200" b="1"/>
              <a:t>Procédure unique d’admission</a:t>
            </a:r>
            <a:endParaRPr sz="3200" b="1"/>
          </a:p>
        </p:txBody>
      </p:sp>
      <p:sp>
        <p:nvSpPr>
          <p:cNvPr id="96" name="Google Shape;96;p2"/>
          <p:cNvSpPr txBox="1">
            <a:spLocks noGrp="1"/>
          </p:cNvSpPr>
          <p:nvPr>
            <p:ph type="body" idx="1"/>
          </p:nvPr>
        </p:nvSpPr>
        <p:spPr>
          <a:xfrm>
            <a:off x="444137" y="4117844"/>
            <a:ext cx="11299372" cy="20591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solidFill>
                <a:srgbClr val="2F5496"/>
              </a:solidFill>
            </a:endParaRPr>
          </a:p>
        </p:txBody>
      </p:sp>
      <p:pic>
        <p:nvPicPr>
          <p:cNvPr id="97" name="Google Shape;97;p2" descr="ucm"/>
          <p:cNvPicPr preferRelativeResize="0"/>
          <p:nvPr/>
        </p:nvPicPr>
        <p:blipFill rotWithShape="1">
          <a:blip r:embed="rId3">
            <a:alphaModFix/>
          </a:blip>
          <a:srcRect/>
          <a:stretch/>
        </p:blipFill>
        <p:spPr>
          <a:xfrm>
            <a:off x="444137" y="4224162"/>
            <a:ext cx="3048000" cy="781051"/>
          </a:xfrm>
          <a:prstGeom prst="rect">
            <a:avLst/>
          </a:prstGeom>
          <a:noFill/>
          <a:ln>
            <a:noFill/>
          </a:ln>
        </p:spPr>
      </p:pic>
      <p:sp>
        <p:nvSpPr>
          <p:cNvPr id="98" name="Google Shape;98;p2" descr="Logotipo de la Universidad Autónoma de Madrid"/>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9" name="Google Shape;99;p2"/>
          <p:cNvPicPr preferRelativeResize="0"/>
          <p:nvPr/>
        </p:nvPicPr>
        <p:blipFill rotWithShape="1">
          <a:blip r:embed="rId4">
            <a:alphaModFix/>
          </a:blip>
          <a:srcRect/>
          <a:stretch/>
        </p:blipFill>
        <p:spPr>
          <a:xfrm>
            <a:off x="3999679" y="4117844"/>
            <a:ext cx="2760988" cy="887370"/>
          </a:xfrm>
          <a:prstGeom prst="rect">
            <a:avLst/>
          </a:prstGeom>
          <a:noFill/>
          <a:ln>
            <a:noFill/>
          </a:ln>
        </p:spPr>
      </p:pic>
      <p:sp>
        <p:nvSpPr>
          <p:cNvPr id="100" name="Google Shape;100;p2" descr="417 nuevas plazas de personal indefinido en las 6 universidades públicas |  es por madrid"/>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2" descr="417 nuevas plazas de personal indefinido en las 6 universidades públicas |  es por madrid"/>
          <p:cNvSpPr/>
          <p:nvPr/>
        </p:nvSpPr>
        <p:spPr>
          <a:xfrm>
            <a:off x="460375" y="1603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2" name="Google Shape;102;p2" descr="Imagen del escudo de la UAH"/>
          <p:cNvPicPr preferRelativeResize="0"/>
          <p:nvPr/>
        </p:nvPicPr>
        <p:blipFill rotWithShape="1">
          <a:blip r:embed="rId5">
            <a:alphaModFix/>
          </a:blip>
          <a:srcRect/>
          <a:stretch/>
        </p:blipFill>
        <p:spPr>
          <a:xfrm>
            <a:off x="543407" y="5289012"/>
            <a:ext cx="1905000" cy="609600"/>
          </a:xfrm>
          <a:prstGeom prst="rect">
            <a:avLst/>
          </a:prstGeom>
          <a:noFill/>
          <a:ln>
            <a:noFill/>
          </a:ln>
        </p:spPr>
      </p:pic>
      <p:pic>
        <p:nvPicPr>
          <p:cNvPr id="103" name="Google Shape;103;p2"/>
          <p:cNvPicPr preferRelativeResize="0"/>
          <p:nvPr/>
        </p:nvPicPr>
        <p:blipFill rotWithShape="1">
          <a:blip r:embed="rId6">
            <a:alphaModFix/>
          </a:blip>
          <a:srcRect/>
          <a:stretch/>
        </p:blipFill>
        <p:spPr>
          <a:xfrm>
            <a:off x="3074539" y="5327112"/>
            <a:ext cx="5715000" cy="571500"/>
          </a:xfrm>
          <a:prstGeom prst="rect">
            <a:avLst/>
          </a:prstGeom>
          <a:noFill/>
          <a:ln>
            <a:noFill/>
          </a:ln>
        </p:spPr>
      </p:pic>
      <p:pic>
        <p:nvPicPr>
          <p:cNvPr id="104" name="Google Shape;104;p2"/>
          <p:cNvPicPr preferRelativeResize="0"/>
          <p:nvPr/>
        </p:nvPicPr>
        <p:blipFill rotWithShape="1">
          <a:blip r:embed="rId7">
            <a:alphaModFix/>
          </a:blip>
          <a:srcRect/>
          <a:stretch/>
        </p:blipFill>
        <p:spPr>
          <a:xfrm>
            <a:off x="7570219" y="4146987"/>
            <a:ext cx="1051548" cy="809692"/>
          </a:xfrm>
          <a:prstGeom prst="rect">
            <a:avLst/>
          </a:prstGeom>
          <a:noFill/>
          <a:ln>
            <a:noFill/>
          </a:ln>
        </p:spPr>
      </p:pic>
      <p:pic>
        <p:nvPicPr>
          <p:cNvPr id="105" name="Google Shape;105;p2"/>
          <p:cNvPicPr preferRelativeResize="0"/>
          <p:nvPr/>
        </p:nvPicPr>
        <p:blipFill rotWithShape="1">
          <a:blip r:embed="rId8">
            <a:alphaModFix/>
          </a:blip>
          <a:srcRect/>
          <a:stretch/>
        </p:blipFill>
        <p:spPr>
          <a:xfrm>
            <a:off x="9651087" y="4224162"/>
            <a:ext cx="1697815" cy="643677"/>
          </a:xfrm>
          <a:prstGeom prst="rect">
            <a:avLst/>
          </a:prstGeom>
          <a:noFill/>
          <a:ln>
            <a:noFill/>
          </a:ln>
        </p:spPr>
      </p:pic>
      <p:sp>
        <p:nvSpPr>
          <p:cNvPr id="106" name="Google Shape;106;p2"/>
          <p:cNvSpPr/>
          <p:nvPr/>
        </p:nvSpPr>
        <p:spPr>
          <a:xfrm>
            <a:off x="5984081" y="1687139"/>
            <a:ext cx="6096000"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a:solidFill>
                  <a:schemeClr val="dk1"/>
                </a:solidFill>
                <a:latin typeface="Calibri"/>
                <a:ea typeface="Calibri"/>
                <a:cs typeface="Calibri"/>
                <a:sym typeface="Calibri"/>
              </a:rPr>
              <a:t>Le district unique d'admission est maintenu (procédure d'admission commune aux 6 universités publiques de la Communauté de Madrid et demande unique de préinscription même en cas de candidature à des diplômes de différentes universités de la Communauté de Madrid).</a:t>
            </a:r>
            <a:endParaRPr/>
          </a:p>
        </p:txBody>
      </p:sp>
      <p:sp>
        <p:nvSpPr>
          <p:cNvPr id="107" name="Google Shape;107;p2"/>
          <p:cNvSpPr/>
          <p:nvPr/>
        </p:nvSpPr>
        <p:spPr>
          <a:xfrm>
            <a:off x="444137" y="1697890"/>
            <a:ext cx="4963682" cy="193899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2000">
                <a:solidFill>
                  <a:srgbClr val="2F5496"/>
                </a:solidFill>
                <a:latin typeface="Calibri"/>
                <a:ea typeface="Calibri"/>
                <a:cs typeface="Calibri"/>
                <a:sym typeface="Calibri"/>
              </a:rPr>
              <a:t>Se mantiene el Distrito Único de admisión (procedimiento de admisión común a las 6 universidades públicas de la Comunidad de Madrid y una única solicitud de preinscripción aunque se soliciten grados de distintas universidades de dicha comunidad).</a:t>
            </a:r>
            <a:endParaRPr sz="2000">
              <a:solidFill>
                <a:srgbClr val="2F5496"/>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 </a:t>
            </a:r>
            <a:endParaRPr/>
          </a:p>
        </p:txBody>
      </p:sp>
      <p:sp>
        <p:nvSpPr>
          <p:cNvPr id="113" name="Google Shape;113;p3"/>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 </a:t>
            </a:r>
            <a:endParaRPr/>
          </a:p>
        </p:txBody>
      </p:sp>
      <p:sp>
        <p:nvSpPr>
          <p:cNvPr id="114" name="Google Shape;114;p3"/>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 </a:t>
            </a:r>
            <a:endParaRPr/>
          </a:p>
        </p:txBody>
      </p:sp>
      <p:sp>
        <p:nvSpPr>
          <p:cNvPr id="115" name="Google Shape;115;p3"/>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 </a:t>
            </a:r>
            <a:endParaRPr/>
          </a:p>
        </p:txBody>
      </p:sp>
      <p:sp>
        <p:nvSpPr>
          <p:cNvPr id="116" name="Google Shape;116;p3"/>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 </a:t>
            </a:r>
            <a:endParaRPr/>
          </a:p>
        </p:txBody>
      </p:sp>
      <p:sp>
        <p:nvSpPr>
          <p:cNvPr id="117" name="Google Shape;117;p3"/>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 </a:t>
            </a:r>
            <a:endParaRPr/>
          </a:p>
        </p:txBody>
      </p:sp>
      <p:sp>
        <p:nvSpPr>
          <p:cNvPr id="118" name="Google Shape;118;p3"/>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 </a:t>
            </a:r>
            <a:endParaRPr/>
          </a:p>
        </p:txBody>
      </p:sp>
      <p:sp>
        <p:nvSpPr>
          <p:cNvPr id="119" name="Google Shape;119;p3"/>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 </a:t>
            </a:r>
            <a:endParaRPr/>
          </a:p>
        </p:txBody>
      </p:sp>
      <p:sp>
        <p:nvSpPr>
          <p:cNvPr id="120" name="Google Shape;120;p3"/>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 </a:t>
            </a:r>
            <a:endParaRPr/>
          </a:p>
        </p:txBody>
      </p:sp>
      <p:sp>
        <p:nvSpPr>
          <p:cNvPr id="121" name="Google Shape;121;p3"/>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 </a:t>
            </a:r>
            <a:endParaRPr/>
          </a:p>
        </p:txBody>
      </p:sp>
      <p:sp>
        <p:nvSpPr>
          <p:cNvPr id="122" name="Google Shape;122;p3"/>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 </a:t>
            </a:r>
            <a:endParaRPr/>
          </a:p>
        </p:txBody>
      </p:sp>
      <p:sp>
        <p:nvSpPr>
          <p:cNvPr id="123" name="Google Shape;123;p3"/>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 </a:t>
            </a:r>
            <a:endParaRPr/>
          </a:p>
        </p:txBody>
      </p:sp>
      <p:sp>
        <p:nvSpPr>
          <p:cNvPr id="124" name="Google Shape;124;p3"/>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 </a:t>
            </a:r>
            <a:endParaRPr/>
          </a:p>
        </p:txBody>
      </p:sp>
      <p:sp>
        <p:nvSpPr>
          <p:cNvPr id="125" name="Google Shape;125;p3"/>
          <p:cNvSpPr txBox="1"/>
          <p:nvPr/>
        </p:nvSpPr>
        <p:spPr>
          <a:xfrm>
            <a:off x="332100" y="1707825"/>
            <a:ext cx="4279200" cy="15849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2F5496"/>
              </a:buClr>
              <a:buSzPts val="2000"/>
              <a:buFont typeface="Calibri"/>
              <a:buNone/>
            </a:pPr>
            <a:r>
              <a:rPr lang="fr-FR" sz="2000">
                <a:solidFill>
                  <a:srgbClr val="2F5496"/>
                </a:solidFill>
                <a:latin typeface="Calibri"/>
                <a:ea typeface="Calibri"/>
                <a:cs typeface="Calibri"/>
                <a:sym typeface="Calibri"/>
              </a:rPr>
              <a:t>⮚ La nota máxima de admisión se mantiene en </a:t>
            </a:r>
            <a:r>
              <a:rPr lang="fr-FR" sz="2000" b="1">
                <a:solidFill>
                  <a:srgbClr val="2F5496"/>
                </a:solidFill>
                <a:latin typeface="Calibri"/>
                <a:ea typeface="Calibri"/>
                <a:cs typeface="Calibri"/>
                <a:sym typeface="Calibri"/>
              </a:rPr>
              <a:t>14</a:t>
            </a:r>
            <a:r>
              <a:rPr lang="fr-FR" sz="2000">
                <a:solidFill>
                  <a:srgbClr val="2F5496"/>
                </a:solidFill>
                <a:latin typeface="Calibri"/>
                <a:ea typeface="Calibri"/>
                <a:cs typeface="Calibri"/>
                <a:sym typeface="Calibri"/>
              </a:rPr>
              <a:t> puntos.</a:t>
            </a:r>
            <a:endParaRPr sz="2000">
              <a:solidFill>
                <a:srgbClr val="2F5496"/>
              </a:solidFill>
              <a:latin typeface="Calibri"/>
              <a:ea typeface="Calibri"/>
              <a:cs typeface="Calibri"/>
              <a:sym typeface="Calibri"/>
            </a:endParaRPr>
          </a:p>
        </p:txBody>
      </p:sp>
      <p:pic>
        <p:nvPicPr>
          <p:cNvPr id="126" name="Google Shape;126;p3" descr="Admission dans les universités d'Espagne : conditions à remplir"/>
          <p:cNvPicPr preferRelativeResize="0"/>
          <p:nvPr/>
        </p:nvPicPr>
        <p:blipFill rotWithShape="1">
          <a:blip r:embed="rId3">
            <a:alphaModFix/>
          </a:blip>
          <a:srcRect/>
          <a:stretch/>
        </p:blipFill>
        <p:spPr>
          <a:xfrm>
            <a:off x="5027200" y="2509997"/>
            <a:ext cx="1801825" cy="1584875"/>
          </a:xfrm>
          <a:prstGeom prst="rect">
            <a:avLst/>
          </a:prstGeom>
          <a:noFill/>
          <a:ln>
            <a:noFill/>
          </a:ln>
        </p:spPr>
      </p:pic>
      <p:sp>
        <p:nvSpPr>
          <p:cNvPr id="127" name="Google Shape;127;p3"/>
          <p:cNvSpPr/>
          <p:nvPr/>
        </p:nvSpPr>
        <p:spPr>
          <a:xfrm>
            <a:off x="6710984" y="1539805"/>
            <a:ext cx="531047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b="1">
              <a:solidFill>
                <a:schemeClr val="dk1"/>
              </a:solidFill>
              <a:latin typeface="Calibri"/>
              <a:ea typeface="Calibri"/>
              <a:cs typeface="Calibri"/>
              <a:sym typeface="Calibri"/>
            </a:endParaRPr>
          </a:p>
        </p:txBody>
      </p:sp>
      <p:sp>
        <p:nvSpPr>
          <p:cNvPr id="128" name="Google Shape;128;p3"/>
          <p:cNvSpPr/>
          <p:nvPr/>
        </p:nvSpPr>
        <p:spPr>
          <a:xfrm>
            <a:off x="323791" y="1539805"/>
            <a:ext cx="4295774"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b="1">
              <a:solidFill>
                <a:schemeClr val="dk1"/>
              </a:solidFill>
              <a:latin typeface="Calibri"/>
              <a:ea typeface="Calibri"/>
              <a:cs typeface="Calibri"/>
              <a:sym typeface="Calibri"/>
            </a:endParaRPr>
          </a:p>
        </p:txBody>
      </p:sp>
      <p:sp>
        <p:nvSpPr>
          <p:cNvPr id="129" name="Google Shape;129;p3"/>
          <p:cNvSpPr/>
          <p:nvPr/>
        </p:nvSpPr>
        <p:spPr>
          <a:xfrm>
            <a:off x="6890975" y="2154250"/>
            <a:ext cx="4839000" cy="1015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a:solidFill>
                  <a:schemeClr val="dk1"/>
                </a:solidFill>
                <a:latin typeface="Calibri"/>
                <a:ea typeface="Calibri"/>
                <a:cs typeface="Calibri"/>
                <a:sym typeface="Calibri"/>
              </a:rPr>
              <a:t>⮚ La note maximale d'admission reste inchangée à 14 points.</a:t>
            </a:r>
            <a:endParaRPr/>
          </a:p>
        </p:txBody>
      </p:sp>
      <p:sp>
        <p:nvSpPr>
          <p:cNvPr id="130" name="Google Shape;130;p3"/>
          <p:cNvSpPr txBox="1"/>
          <p:nvPr/>
        </p:nvSpPr>
        <p:spPr>
          <a:xfrm>
            <a:off x="742950" y="414338"/>
            <a:ext cx="10758488"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200">
                <a:solidFill>
                  <a:srgbClr val="0070C0"/>
                </a:solidFill>
                <a:latin typeface="Calibri"/>
                <a:ea typeface="Calibri"/>
                <a:cs typeface="Calibri"/>
                <a:sym typeface="Calibri"/>
              </a:rPr>
              <a:t>Normas de ingreso </a:t>
            </a:r>
            <a:r>
              <a:rPr lang="fr-FR" sz="3200">
                <a:solidFill>
                  <a:schemeClr val="dk1"/>
                </a:solidFill>
                <a:latin typeface="Calibri"/>
                <a:ea typeface="Calibri"/>
                <a:cs typeface="Calibri"/>
                <a:sym typeface="Calibri"/>
              </a:rPr>
              <a:t>/ Procédures d’admission</a:t>
            </a:r>
            <a:endParaRPr sz="3200">
              <a:solidFill>
                <a:schemeClr val="dk1"/>
              </a:solidFill>
              <a:latin typeface="Calibri"/>
              <a:ea typeface="Calibri"/>
              <a:cs typeface="Calibri"/>
              <a:sym typeface="Calibri"/>
            </a:endParaRPr>
          </a:p>
        </p:txBody>
      </p:sp>
      <p:sp>
        <p:nvSpPr>
          <p:cNvPr id="131" name="Google Shape;131;p3"/>
          <p:cNvSpPr/>
          <p:nvPr/>
        </p:nvSpPr>
        <p:spPr>
          <a:xfrm>
            <a:off x="312697" y="4219014"/>
            <a:ext cx="4714503"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800" b="1">
                <a:solidFill>
                  <a:srgbClr val="2F5496"/>
                </a:solidFill>
                <a:latin typeface="Calibri"/>
                <a:ea typeface="Calibri"/>
                <a:cs typeface="Calibri"/>
                <a:sym typeface="Calibri"/>
              </a:rPr>
              <a:t>⮚ 10</a:t>
            </a:r>
            <a:r>
              <a:rPr lang="fr-FR" sz="1800">
                <a:solidFill>
                  <a:srgbClr val="2F5496"/>
                </a:solidFill>
                <a:latin typeface="Calibri"/>
                <a:ea typeface="Calibri"/>
                <a:cs typeface="Calibri"/>
                <a:sym typeface="Calibri"/>
              </a:rPr>
              <a:t> puntos se obtienen con la homologación </a:t>
            </a:r>
            <a:endParaRPr/>
          </a:p>
          <a:p>
            <a:pPr marL="0" marR="0" lvl="0" indent="0" algn="just" rtl="0">
              <a:spcBef>
                <a:spcPts val="0"/>
              </a:spcBef>
              <a:spcAft>
                <a:spcPts val="0"/>
              </a:spcAft>
              <a:buNone/>
            </a:pPr>
            <a:r>
              <a:rPr lang="fr-FR" sz="1800">
                <a:solidFill>
                  <a:srgbClr val="2F5496"/>
                </a:solidFill>
                <a:latin typeface="Calibri"/>
                <a:ea typeface="Calibri"/>
                <a:cs typeface="Calibri"/>
                <a:sym typeface="Calibri"/>
              </a:rPr>
              <a:t>de la nota del Bac que figurará en la </a:t>
            </a:r>
            <a:endParaRPr/>
          </a:p>
          <a:p>
            <a:pPr marL="0" marR="0" lvl="0" indent="0" algn="just" rtl="0">
              <a:spcBef>
                <a:spcPts val="0"/>
              </a:spcBef>
              <a:spcAft>
                <a:spcPts val="0"/>
              </a:spcAft>
              <a:buNone/>
            </a:pPr>
            <a:r>
              <a:rPr lang="fr-FR" sz="1800">
                <a:solidFill>
                  <a:srgbClr val="2F5496"/>
                </a:solidFill>
                <a:latin typeface="Calibri"/>
                <a:ea typeface="Calibri"/>
                <a:cs typeface="Calibri"/>
                <a:sym typeface="Calibri"/>
              </a:rPr>
              <a:t>Credencial de la UNED. A esta nota se le añade</a:t>
            </a:r>
            <a:endParaRPr sz="1800">
              <a:solidFill>
                <a:srgbClr val="2F5496"/>
              </a:solidFill>
              <a:latin typeface="Calibri"/>
              <a:ea typeface="Calibri"/>
              <a:cs typeface="Calibri"/>
              <a:sym typeface="Calibri"/>
            </a:endParaRPr>
          </a:p>
          <a:p>
            <a:pPr marL="0" marR="0" lvl="0" indent="0" algn="just" rtl="0">
              <a:spcBef>
                <a:spcPts val="0"/>
              </a:spcBef>
              <a:spcAft>
                <a:spcPts val="0"/>
              </a:spcAft>
              <a:buNone/>
            </a:pPr>
            <a:r>
              <a:rPr lang="fr-FR" sz="1800">
                <a:solidFill>
                  <a:srgbClr val="2F5496"/>
                </a:solidFill>
                <a:latin typeface="Calibri"/>
                <a:ea typeface="Calibri"/>
                <a:cs typeface="Calibri"/>
                <a:sym typeface="Calibri"/>
              </a:rPr>
              <a:t> una corrección al alza (fórmula de conversión).</a:t>
            </a:r>
            <a:endParaRPr/>
          </a:p>
        </p:txBody>
      </p:sp>
      <p:sp>
        <p:nvSpPr>
          <p:cNvPr id="132" name="Google Shape;132;p3"/>
          <p:cNvSpPr/>
          <p:nvPr/>
        </p:nvSpPr>
        <p:spPr>
          <a:xfrm>
            <a:off x="6890966" y="4219013"/>
            <a:ext cx="507444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 10 points sont obtenus avec l'homologation </a:t>
            </a:r>
            <a:endParaRPr/>
          </a:p>
          <a:p>
            <a:pPr marL="0" marR="0" lvl="0" indent="0" algn="l" rtl="0">
              <a:spcBef>
                <a:spcPts val="0"/>
              </a:spcBef>
              <a:spcAft>
                <a:spcPts val="0"/>
              </a:spcAft>
              <a:buNone/>
            </a:pPr>
            <a:r>
              <a:rPr lang="fr-FR" sz="1800">
                <a:solidFill>
                  <a:schemeClr val="dk1"/>
                </a:solidFill>
                <a:latin typeface="Calibri"/>
                <a:ea typeface="Calibri"/>
                <a:cs typeface="Calibri"/>
                <a:sym typeface="Calibri"/>
              </a:rPr>
              <a:t>de la note du Bac qui apparaîtra sur le </a:t>
            </a:r>
            <a:endParaRPr/>
          </a:p>
          <a:p>
            <a:pPr marL="0" marR="0" lvl="0" indent="0" algn="l" rtl="0">
              <a:spcBef>
                <a:spcPts val="0"/>
              </a:spcBef>
              <a:spcAft>
                <a:spcPts val="0"/>
              </a:spcAft>
              <a:buNone/>
            </a:pPr>
            <a:r>
              <a:rPr lang="fr-FR" sz="1800">
                <a:solidFill>
                  <a:schemeClr val="dk1"/>
                </a:solidFill>
                <a:latin typeface="Calibri"/>
                <a:ea typeface="Calibri"/>
                <a:cs typeface="Calibri"/>
                <a:sym typeface="Calibri"/>
              </a:rPr>
              <a:t>Certificat de l'UNED. A cette note s'ajoute</a:t>
            </a:r>
            <a:endParaRPr/>
          </a:p>
          <a:p>
            <a:pPr marL="0" marR="0" lvl="0" indent="0" algn="l" rtl="0">
              <a:spcBef>
                <a:spcPts val="0"/>
              </a:spcBef>
              <a:spcAft>
                <a:spcPts val="0"/>
              </a:spcAft>
              <a:buNone/>
            </a:pPr>
            <a:r>
              <a:rPr lang="fr-FR" sz="1800">
                <a:solidFill>
                  <a:schemeClr val="dk1"/>
                </a:solidFill>
                <a:latin typeface="Calibri"/>
                <a:ea typeface="Calibri"/>
                <a:cs typeface="Calibri"/>
                <a:sym typeface="Calibri"/>
              </a:rPr>
              <a:t>une correction à la hausse (formule de conversion).</a:t>
            </a:r>
            <a:endParaRPr/>
          </a:p>
        </p:txBody>
      </p:sp>
      <p:sp>
        <p:nvSpPr>
          <p:cNvPr id="133" name="Google Shape;133;p3"/>
          <p:cNvSpPr/>
          <p:nvPr/>
        </p:nvSpPr>
        <p:spPr>
          <a:xfrm>
            <a:off x="1315620" y="6077114"/>
            <a:ext cx="932319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UNED (Université Nationale d’Education à Distance </a:t>
            </a:r>
            <a:r>
              <a:rPr lang="fr-FR"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https://www.uned.es/universidad/inicio.html</a:t>
            </a:r>
            <a:r>
              <a:rPr lang="fr-FR"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4"/>
          <p:cNvPicPr preferRelativeResize="0"/>
          <p:nvPr/>
        </p:nvPicPr>
        <p:blipFill rotWithShape="1">
          <a:blip r:embed="rId3">
            <a:alphaModFix/>
          </a:blip>
          <a:srcRect/>
          <a:stretch/>
        </p:blipFill>
        <p:spPr>
          <a:xfrm>
            <a:off x="2818446" y="1256394"/>
            <a:ext cx="6255071" cy="4330923"/>
          </a:xfrm>
          <a:prstGeom prst="rect">
            <a:avLst/>
          </a:prstGeom>
          <a:noFill/>
          <a:ln>
            <a:noFill/>
          </a:ln>
        </p:spPr>
      </p:pic>
      <p:sp>
        <p:nvSpPr>
          <p:cNvPr id="139" name="Google Shape;139;p4"/>
          <p:cNvSpPr/>
          <p:nvPr/>
        </p:nvSpPr>
        <p:spPr>
          <a:xfrm>
            <a:off x="543864" y="450502"/>
            <a:ext cx="984314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3200">
                <a:solidFill>
                  <a:srgbClr val="0070C0"/>
                </a:solidFill>
                <a:latin typeface="Calibri"/>
                <a:ea typeface="Calibri"/>
                <a:cs typeface="Calibri"/>
                <a:sym typeface="Calibri"/>
              </a:rPr>
              <a:t>La tabla de conversión </a:t>
            </a:r>
            <a:r>
              <a:rPr lang="fr-FR" sz="3200">
                <a:solidFill>
                  <a:schemeClr val="dk1"/>
                </a:solidFill>
                <a:latin typeface="Calibri"/>
                <a:ea typeface="Calibri"/>
                <a:cs typeface="Calibri"/>
                <a:sym typeface="Calibri"/>
              </a:rPr>
              <a:t>/ Le tableau de conversion</a:t>
            </a:r>
            <a:endParaRPr sz="3200">
              <a:solidFill>
                <a:schemeClr val="dk1"/>
              </a:solidFill>
              <a:latin typeface="Calibri"/>
              <a:ea typeface="Calibri"/>
              <a:cs typeface="Calibri"/>
              <a:sym typeface="Calibri"/>
            </a:endParaRPr>
          </a:p>
        </p:txBody>
      </p:sp>
      <p:sp>
        <p:nvSpPr>
          <p:cNvPr id="140" name="Google Shape;140;p4"/>
          <p:cNvSpPr txBox="1"/>
          <p:nvPr/>
        </p:nvSpPr>
        <p:spPr>
          <a:xfrm>
            <a:off x="9073517" y="2298469"/>
            <a:ext cx="2542221"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a:solidFill>
                  <a:schemeClr val="dk1"/>
                </a:solidFill>
                <a:latin typeface="Calibri"/>
                <a:ea typeface="Calibri"/>
                <a:cs typeface="Calibri"/>
                <a:sym typeface="Calibri"/>
              </a:rPr>
              <a:t>Accord internationale entre le Ministère de l’enseignement supérieur français et le Ministère des universités du Royaume d’Espagne</a:t>
            </a:r>
            <a:endParaRPr sz="2000">
              <a:solidFill>
                <a:schemeClr val="dk1"/>
              </a:solidFill>
              <a:latin typeface="Calibri"/>
              <a:ea typeface="Calibri"/>
              <a:cs typeface="Calibri"/>
              <a:sym typeface="Calibri"/>
            </a:endParaRPr>
          </a:p>
        </p:txBody>
      </p:sp>
      <p:sp>
        <p:nvSpPr>
          <p:cNvPr id="141" name="Google Shape;141;p4"/>
          <p:cNvSpPr/>
          <p:nvPr/>
        </p:nvSpPr>
        <p:spPr>
          <a:xfrm>
            <a:off x="447675" y="2144582"/>
            <a:ext cx="2456496"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a:solidFill>
                  <a:srgbClr val="0070C0"/>
                </a:solidFill>
                <a:latin typeface="Calibri"/>
                <a:ea typeface="Calibri"/>
                <a:cs typeface="Calibri"/>
                <a:sym typeface="Calibri"/>
              </a:rPr>
              <a:t>Acuerdo internacional entre el Ministerio de Educación Superior francés y el Ministerio de Universidades del Reino de España</a:t>
            </a:r>
            <a:endParaRPr sz="2000">
              <a:solidFill>
                <a:srgbClr val="0070C0"/>
              </a:solidFill>
              <a:latin typeface="Calibri"/>
              <a:ea typeface="Calibri"/>
              <a:cs typeface="Calibri"/>
              <a:sym typeface="Calibri"/>
            </a:endParaRPr>
          </a:p>
        </p:txBody>
      </p:sp>
      <p:pic>
        <p:nvPicPr>
          <p:cNvPr id="142" name="Google Shape;142;p4" descr="Tableau de conversion kg : pour un calcul facile du poids."/>
          <p:cNvPicPr preferRelativeResize="0"/>
          <p:nvPr/>
        </p:nvPicPr>
        <p:blipFill rotWithShape="1">
          <a:blip r:embed="rId4">
            <a:alphaModFix/>
          </a:blip>
          <a:srcRect/>
          <a:stretch/>
        </p:blipFill>
        <p:spPr>
          <a:xfrm>
            <a:off x="9017632" y="239369"/>
            <a:ext cx="2788250" cy="1853750"/>
          </a:xfrm>
          <a:prstGeom prst="rect">
            <a:avLst/>
          </a:prstGeom>
          <a:noFill/>
          <a:ln>
            <a:noFill/>
          </a:ln>
        </p:spPr>
      </p:pic>
      <p:sp>
        <p:nvSpPr>
          <p:cNvPr id="143" name="Google Shape;143;p4"/>
          <p:cNvSpPr txBox="1"/>
          <p:nvPr/>
        </p:nvSpPr>
        <p:spPr>
          <a:xfrm>
            <a:off x="6929437" y="5208265"/>
            <a:ext cx="4876443"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800">
                <a:solidFill>
                  <a:schemeClr val="dk1"/>
                </a:solidFill>
                <a:latin typeface="Calibri"/>
                <a:ea typeface="Calibri"/>
                <a:cs typeface="Calibri"/>
                <a:sym typeface="Calibri"/>
              </a:rPr>
              <a:t>Nouvelles tables de conversion, en vigueur depuis 2022, et toujours susceptibles d’évoluer au gré des réformes des systèmes d’enseignement et des baccalauréats français et espagnols</a:t>
            </a:r>
            <a:endParaRPr sz="1800">
              <a:solidFill>
                <a:schemeClr val="dk1"/>
              </a:solidFill>
              <a:latin typeface="Calibri"/>
              <a:ea typeface="Calibri"/>
              <a:cs typeface="Calibri"/>
              <a:sym typeface="Calibri"/>
            </a:endParaRPr>
          </a:p>
        </p:txBody>
      </p:sp>
      <p:sp>
        <p:nvSpPr>
          <p:cNvPr id="144" name="Google Shape;144;p4"/>
          <p:cNvSpPr/>
          <p:nvPr/>
        </p:nvSpPr>
        <p:spPr>
          <a:xfrm>
            <a:off x="447675" y="5275176"/>
            <a:ext cx="4895850"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800">
                <a:solidFill>
                  <a:srgbClr val="0070C0"/>
                </a:solidFill>
                <a:latin typeface="Calibri"/>
                <a:ea typeface="Calibri"/>
                <a:cs typeface="Calibri"/>
                <a:sym typeface="Calibri"/>
              </a:rPr>
              <a:t>Nuevas tablas de conversión, en vigor desde 2022, y aún susceptibles de evolucionar en función de las reformas de los sistemas educativos y de los bachilleratos francés y español</a:t>
            </a:r>
            <a:endParaRPr/>
          </a:p>
        </p:txBody>
      </p:sp>
      <p:pic>
        <p:nvPicPr>
          <p:cNvPr id="145" name="Google Shape;145;p4"/>
          <p:cNvPicPr preferRelativeResize="0"/>
          <p:nvPr/>
        </p:nvPicPr>
        <p:blipFill rotWithShape="1">
          <a:blip r:embed="rId5">
            <a:alphaModFix/>
          </a:blip>
          <a:srcRect/>
          <a:stretch/>
        </p:blipFill>
        <p:spPr>
          <a:xfrm>
            <a:off x="5352392" y="5208265"/>
            <a:ext cx="1357314" cy="135731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5"/>
          <p:cNvPicPr preferRelativeResize="0"/>
          <p:nvPr/>
        </p:nvPicPr>
        <p:blipFill rotWithShape="1">
          <a:blip r:embed="rId3">
            <a:alphaModFix/>
          </a:blip>
          <a:srcRect/>
          <a:stretch/>
        </p:blipFill>
        <p:spPr>
          <a:xfrm>
            <a:off x="166517" y="50450"/>
            <a:ext cx="6629741" cy="6807550"/>
          </a:xfrm>
          <a:prstGeom prst="rect">
            <a:avLst/>
          </a:prstGeom>
          <a:noFill/>
          <a:ln>
            <a:noFill/>
          </a:ln>
        </p:spPr>
      </p:pic>
      <p:sp>
        <p:nvSpPr>
          <p:cNvPr id="151" name="Google Shape;151;p5"/>
          <p:cNvSpPr/>
          <p:nvPr/>
        </p:nvSpPr>
        <p:spPr>
          <a:xfrm>
            <a:off x="3481387" y="907256"/>
            <a:ext cx="1676401" cy="621507"/>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52" name="Google Shape;152;p5"/>
          <p:cNvCxnSpPr>
            <a:stCxn id="153" idx="6"/>
          </p:cNvCxnSpPr>
          <p:nvPr/>
        </p:nvCxnSpPr>
        <p:spPr>
          <a:xfrm rot="10800000" flipH="1">
            <a:off x="3293269" y="6029252"/>
            <a:ext cx="4393500" cy="200100"/>
          </a:xfrm>
          <a:prstGeom prst="straightConnector1">
            <a:avLst/>
          </a:prstGeom>
          <a:noFill/>
          <a:ln w="22225" cap="flat" cmpd="sng">
            <a:solidFill>
              <a:srgbClr val="FF0000"/>
            </a:solidFill>
            <a:prstDash val="solid"/>
            <a:miter lim="800000"/>
            <a:headEnd type="none" w="sm" len="sm"/>
            <a:tailEnd type="triangle" w="med" len="med"/>
          </a:ln>
        </p:spPr>
      </p:cxnSp>
      <p:cxnSp>
        <p:nvCxnSpPr>
          <p:cNvPr id="154" name="Google Shape;154;p5"/>
          <p:cNvCxnSpPr/>
          <p:nvPr/>
        </p:nvCxnSpPr>
        <p:spPr>
          <a:xfrm rot="10800000" flipH="1">
            <a:off x="5715000" y="4275539"/>
            <a:ext cx="1971675" cy="1407317"/>
          </a:xfrm>
          <a:prstGeom prst="straightConnector1">
            <a:avLst/>
          </a:prstGeom>
          <a:noFill/>
          <a:ln w="19050" cap="flat" cmpd="sng">
            <a:solidFill>
              <a:srgbClr val="FF0000"/>
            </a:solidFill>
            <a:prstDash val="solid"/>
            <a:miter lim="800000"/>
            <a:headEnd type="none" w="sm" len="sm"/>
            <a:tailEnd type="triangle" w="med" len="med"/>
          </a:ln>
        </p:spPr>
      </p:cxnSp>
      <p:sp>
        <p:nvSpPr>
          <p:cNvPr id="155" name="Google Shape;155;p5"/>
          <p:cNvSpPr/>
          <p:nvPr/>
        </p:nvSpPr>
        <p:spPr>
          <a:xfrm>
            <a:off x="507206" y="1218009"/>
            <a:ext cx="1821657" cy="539354"/>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5"/>
          <p:cNvSpPr/>
          <p:nvPr/>
        </p:nvSpPr>
        <p:spPr>
          <a:xfrm>
            <a:off x="2243137" y="5915027"/>
            <a:ext cx="1050132" cy="628650"/>
          </a:xfrm>
          <a:prstGeom prst="ellipse">
            <a:avLst/>
          </a:prstGeom>
          <a:solidFill>
            <a:srgbClr val="FFFF00">
              <a:alpha val="9803"/>
            </a:srgbClr>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5"/>
          <p:cNvSpPr/>
          <p:nvPr/>
        </p:nvSpPr>
        <p:spPr>
          <a:xfrm>
            <a:off x="4500563" y="5514975"/>
            <a:ext cx="1278731" cy="589361"/>
          </a:xfrm>
          <a:prstGeom prst="ellipse">
            <a:avLst/>
          </a:prstGeom>
          <a:solidFill>
            <a:srgbClr val="FFFF00">
              <a:alpha val="10980"/>
            </a:srgbClr>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 name="Google Shape;157;p5"/>
          <p:cNvSpPr txBox="1"/>
          <p:nvPr/>
        </p:nvSpPr>
        <p:spPr>
          <a:xfrm>
            <a:off x="9636919" y="732151"/>
            <a:ext cx="2393156"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a:solidFill>
                  <a:schemeClr val="dk1"/>
                </a:solidFill>
                <a:latin typeface="Calibri"/>
                <a:ea typeface="Calibri"/>
                <a:cs typeface="Calibri"/>
                <a:sym typeface="Calibri"/>
              </a:rPr>
              <a:t>Fin juin, à partir du relevé de notes français, la directrice espagnole transmet le relevé de notes du bac a l’UNED qui transforme les notes françaises en notes espagnoles</a:t>
            </a:r>
            <a:endParaRPr sz="2000">
              <a:solidFill>
                <a:schemeClr val="dk1"/>
              </a:solidFill>
              <a:latin typeface="Calibri"/>
              <a:ea typeface="Calibri"/>
              <a:cs typeface="Calibri"/>
              <a:sym typeface="Calibri"/>
            </a:endParaRPr>
          </a:p>
        </p:txBody>
      </p:sp>
      <p:sp>
        <p:nvSpPr>
          <p:cNvPr id="158" name="Google Shape;158;p5"/>
          <p:cNvSpPr/>
          <p:nvPr/>
        </p:nvSpPr>
        <p:spPr>
          <a:xfrm>
            <a:off x="7055898" y="732151"/>
            <a:ext cx="1974057"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rgbClr val="0070C0"/>
                </a:solidFill>
                <a:latin typeface="Calibri"/>
                <a:ea typeface="Calibri"/>
                <a:cs typeface="Calibri"/>
                <a:sym typeface="Calibri"/>
              </a:rPr>
              <a:t>A finales de junio, el director español envía la transcripción francesa de las notas a la UNED, que transforma las notas francesas en españolas</a:t>
            </a:r>
            <a:endParaRPr/>
          </a:p>
        </p:txBody>
      </p:sp>
      <p:sp>
        <p:nvSpPr>
          <p:cNvPr id="159" name="Google Shape;159;p5"/>
          <p:cNvSpPr txBox="1"/>
          <p:nvPr/>
        </p:nvSpPr>
        <p:spPr>
          <a:xfrm>
            <a:off x="7879556" y="5809655"/>
            <a:ext cx="360759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rgbClr val="0070C0"/>
                </a:solidFill>
                <a:latin typeface="Calibri"/>
                <a:ea typeface="Calibri"/>
                <a:cs typeface="Calibri"/>
                <a:sym typeface="Calibri"/>
              </a:rPr>
              <a:t>Nota media </a:t>
            </a:r>
            <a:r>
              <a:rPr lang="fr-FR" sz="1800">
                <a:solidFill>
                  <a:schemeClr val="dk1"/>
                </a:solidFill>
                <a:latin typeface="Calibri"/>
                <a:ea typeface="Calibri"/>
                <a:cs typeface="Calibri"/>
                <a:sym typeface="Calibri"/>
              </a:rPr>
              <a:t>/ Moyenne</a:t>
            </a:r>
            <a:endParaRPr sz="1800">
              <a:solidFill>
                <a:schemeClr val="dk1"/>
              </a:solidFill>
              <a:latin typeface="Calibri"/>
              <a:ea typeface="Calibri"/>
              <a:cs typeface="Calibri"/>
              <a:sym typeface="Calibri"/>
            </a:endParaRPr>
          </a:p>
        </p:txBody>
      </p:sp>
      <p:sp>
        <p:nvSpPr>
          <p:cNvPr id="160" name="Google Shape;160;p5"/>
          <p:cNvSpPr txBox="1"/>
          <p:nvPr/>
        </p:nvSpPr>
        <p:spPr>
          <a:xfrm>
            <a:off x="7750970" y="4086229"/>
            <a:ext cx="2978943" cy="3786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 Mention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6"/>
          <p:cNvSpPr txBox="1">
            <a:spLocks noGrp="1"/>
          </p:cNvSpPr>
          <p:nvPr>
            <p:ph type="body" idx="4294967295"/>
          </p:nvPr>
        </p:nvSpPr>
        <p:spPr>
          <a:xfrm>
            <a:off x="485776" y="1229085"/>
            <a:ext cx="4743450" cy="380726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F5496"/>
              </a:buClr>
              <a:buSzPts val="2000"/>
              <a:buFont typeface="Noto Sans Symbols"/>
              <a:buChar char="⮲"/>
            </a:pPr>
            <a:r>
              <a:rPr lang="fr-FR" sz="2000" b="1">
                <a:solidFill>
                  <a:srgbClr val="2F5496"/>
                </a:solidFill>
              </a:rPr>
              <a:t>4</a:t>
            </a:r>
            <a:r>
              <a:rPr lang="fr-FR" sz="2000">
                <a:solidFill>
                  <a:srgbClr val="2F5496"/>
                </a:solidFill>
              </a:rPr>
              <a:t> puntos se obtienen con una de las siguientes opciones a elección del alumno :</a:t>
            </a:r>
            <a:endParaRPr/>
          </a:p>
          <a:p>
            <a:pPr marL="0" lvl="0" indent="0" algn="l" rtl="0">
              <a:lnSpc>
                <a:spcPct val="90000"/>
              </a:lnSpc>
              <a:spcBef>
                <a:spcPts val="1000"/>
              </a:spcBef>
              <a:spcAft>
                <a:spcPts val="0"/>
              </a:spcAft>
              <a:buClr>
                <a:schemeClr val="dk1"/>
              </a:buClr>
              <a:buSzPts val="300"/>
              <a:buNone/>
            </a:pPr>
            <a:endParaRPr sz="300">
              <a:solidFill>
                <a:srgbClr val="2F5496"/>
              </a:solidFill>
            </a:endParaRPr>
          </a:p>
          <a:p>
            <a:pPr marL="228600" lvl="0" indent="-228600" algn="l" rtl="0">
              <a:lnSpc>
                <a:spcPct val="90000"/>
              </a:lnSpc>
              <a:spcBef>
                <a:spcPts val="1000"/>
              </a:spcBef>
              <a:spcAft>
                <a:spcPts val="0"/>
              </a:spcAft>
              <a:buClr>
                <a:srgbClr val="2F5496"/>
              </a:buClr>
              <a:buSzPts val="2000"/>
              <a:buFont typeface="Noto Sans Symbols"/>
              <a:buChar char="⮚"/>
            </a:pPr>
            <a:r>
              <a:rPr lang="fr-FR" sz="2000">
                <a:solidFill>
                  <a:srgbClr val="2F5496"/>
                </a:solidFill>
              </a:rPr>
              <a:t>La ponderación de hasta dos materias de las PCE (Pruebas de Competencia Específicas ) organizadas por la UNED. (ej : 23-27 mayo 2023)</a:t>
            </a:r>
            <a:endParaRPr sz="2000">
              <a:solidFill>
                <a:srgbClr val="2F5496"/>
              </a:solidFill>
            </a:endParaRPr>
          </a:p>
          <a:p>
            <a:pPr marL="228600" lvl="0" indent="-196850" algn="l" rtl="0">
              <a:lnSpc>
                <a:spcPct val="90000"/>
              </a:lnSpc>
              <a:spcBef>
                <a:spcPts val="1000"/>
              </a:spcBef>
              <a:spcAft>
                <a:spcPts val="0"/>
              </a:spcAft>
              <a:buClr>
                <a:schemeClr val="dk1"/>
              </a:buClr>
              <a:buSzPts val="500"/>
              <a:buFont typeface="Noto Sans Symbols"/>
              <a:buNone/>
            </a:pPr>
            <a:endParaRPr sz="500">
              <a:solidFill>
                <a:srgbClr val="2F5496"/>
              </a:solidFill>
            </a:endParaRPr>
          </a:p>
        </p:txBody>
      </p:sp>
      <p:sp>
        <p:nvSpPr>
          <p:cNvPr id="166" name="Google Shape;166;p6"/>
          <p:cNvSpPr/>
          <p:nvPr/>
        </p:nvSpPr>
        <p:spPr>
          <a:xfrm>
            <a:off x="6622256" y="1286235"/>
            <a:ext cx="4872038"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a:solidFill>
                  <a:schemeClr val="dk1"/>
                </a:solidFill>
                <a:latin typeface="Calibri"/>
                <a:ea typeface="Calibri"/>
                <a:cs typeface="Calibri"/>
                <a:sym typeface="Calibri"/>
              </a:rPr>
              <a:t>⮲ </a:t>
            </a:r>
            <a:r>
              <a:rPr lang="fr-FR" sz="2000" b="1">
                <a:solidFill>
                  <a:schemeClr val="dk1"/>
                </a:solidFill>
                <a:latin typeface="Calibri"/>
                <a:ea typeface="Calibri"/>
                <a:cs typeface="Calibri"/>
                <a:sym typeface="Calibri"/>
              </a:rPr>
              <a:t>4</a:t>
            </a:r>
            <a:r>
              <a:rPr lang="fr-FR" sz="2000">
                <a:solidFill>
                  <a:schemeClr val="dk1"/>
                </a:solidFill>
                <a:latin typeface="Calibri"/>
                <a:ea typeface="Calibri"/>
                <a:cs typeface="Calibri"/>
                <a:sym typeface="Calibri"/>
              </a:rPr>
              <a:t> points sont obtenus avec l'une des options suivantes au choix de l’élève :</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000"/>
              <a:buFont typeface="Noto Sans Symbols"/>
              <a:buChar char="⮚"/>
            </a:pPr>
            <a:r>
              <a:rPr lang="fr-FR" sz="2000">
                <a:solidFill>
                  <a:schemeClr val="dk1"/>
                </a:solidFill>
                <a:latin typeface="Calibri"/>
                <a:ea typeface="Calibri"/>
                <a:cs typeface="Calibri"/>
                <a:sym typeface="Calibri"/>
              </a:rPr>
              <a:t>La pondération d'un maximum de deux matières des PCE (Épreuves spécifiques) organisé par l'UNED. (ex :23-27 mai 2023)</a:t>
            </a:r>
            <a:endParaRPr sz="2000">
              <a:solidFill>
                <a:schemeClr val="dk1"/>
              </a:solidFill>
              <a:latin typeface="Calibri"/>
              <a:ea typeface="Calibri"/>
              <a:cs typeface="Calibri"/>
              <a:sym typeface="Calibri"/>
            </a:endParaRPr>
          </a:p>
          <a:p>
            <a:pPr marL="285750" marR="0" lvl="0" indent="-158750" algn="l" rtl="0">
              <a:spcBef>
                <a:spcPts val="0"/>
              </a:spcBef>
              <a:spcAft>
                <a:spcPts val="0"/>
              </a:spcAft>
              <a:buClr>
                <a:schemeClr val="dk1"/>
              </a:buClr>
              <a:buSzPts val="2000"/>
              <a:buFont typeface="Noto Sans Symbols"/>
              <a:buNone/>
            </a:pPr>
            <a:endParaRPr sz="2000">
              <a:solidFill>
                <a:schemeClr val="dk1"/>
              </a:solidFill>
              <a:latin typeface="Calibri"/>
              <a:ea typeface="Calibri"/>
              <a:cs typeface="Calibri"/>
              <a:sym typeface="Calibri"/>
            </a:endParaRPr>
          </a:p>
        </p:txBody>
      </p:sp>
      <p:sp>
        <p:nvSpPr>
          <p:cNvPr id="167" name="Google Shape;167;p6"/>
          <p:cNvSpPr/>
          <p:nvPr/>
        </p:nvSpPr>
        <p:spPr>
          <a:xfrm>
            <a:off x="1270835" y="5637490"/>
            <a:ext cx="932319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UNED (Université Nationale d’Education à Distance </a:t>
            </a:r>
            <a:r>
              <a:rPr lang="fr-FR"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https://www.uned.es/universidad/inicio.html</a:t>
            </a:r>
            <a:r>
              <a:rPr lang="fr-FR"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68" name="Google Shape;168;p6"/>
          <p:cNvSpPr txBox="1"/>
          <p:nvPr/>
        </p:nvSpPr>
        <p:spPr>
          <a:xfrm>
            <a:off x="485775" y="192881"/>
            <a:ext cx="1095136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200">
                <a:solidFill>
                  <a:srgbClr val="0070C0"/>
                </a:solidFill>
                <a:latin typeface="Calibri"/>
                <a:ea typeface="Calibri"/>
                <a:cs typeface="Calibri"/>
                <a:sym typeface="Calibri"/>
              </a:rPr>
              <a:t>Cálculo de la nota de admisión </a:t>
            </a:r>
            <a:r>
              <a:rPr lang="fr-FR" sz="3200">
                <a:solidFill>
                  <a:schemeClr val="dk1"/>
                </a:solidFill>
                <a:latin typeface="Calibri"/>
                <a:ea typeface="Calibri"/>
                <a:cs typeface="Calibri"/>
                <a:sym typeface="Calibri"/>
              </a:rPr>
              <a:t>/ Calcul de la note d’admission</a:t>
            </a:r>
            <a:endParaRPr sz="3200">
              <a:solidFill>
                <a:schemeClr val="dk1"/>
              </a:solidFill>
              <a:latin typeface="Calibri"/>
              <a:ea typeface="Calibri"/>
              <a:cs typeface="Calibri"/>
              <a:sym typeface="Calibri"/>
            </a:endParaRPr>
          </a:p>
        </p:txBody>
      </p:sp>
      <p:pic>
        <p:nvPicPr>
          <p:cNvPr id="169" name="Google Shape;169;p6"/>
          <p:cNvPicPr preferRelativeResize="0"/>
          <p:nvPr/>
        </p:nvPicPr>
        <p:blipFill rotWithShape="1">
          <a:blip r:embed="rId4">
            <a:alphaModFix/>
          </a:blip>
          <a:srcRect/>
          <a:stretch/>
        </p:blipFill>
        <p:spPr>
          <a:xfrm>
            <a:off x="4312332" y="3287614"/>
            <a:ext cx="2867710" cy="1693069"/>
          </a:xfrm>
          <a:prstGeom prst="rect">
            <a:avLst/>
          </a:prstGeom>
          <a:noFill/>
          <a:ln>
            <a:noFill/>
          </a:ln>
        </p:spPr>
      </p:pic>
      <p:sp>
        <p:nvSpPr>
          <p:cNvPr id="170" name="Google Shape;170;p6"/>
          <p:cNvSpPr/>
          <p:nvPr/>
        </p:nvSpPr>
        <p:spPr>
          <a:xfrm>
            <a:off x="740173" y="3698498"/>
            <a:ext cx="3084513" cy="1938992"/>
          </a:xfrm>
          <a:prstGeom prst="rect">
            <a:avLst/>
          </a:prstGeom>
          <a:noFill/>
          <a:ln>
            <a:noFill/>
          </a:ln>
        </p:spPr>
        <p:txBody>
          <a:bodyPr spcFirstLastPara="1" wrap="square" lIns="91425" tIns="45700" rIns="91425" bIns="45700" anchor="t" anchorCtr="0">
            <a:spAutoFit/>
          </a:bodyPr>
          <a:lstStyle/>
          <a:p>
            <a:pPr marL="0" marR="0" lvl="0" indent="-127000" algn="l" rtl="0">
              <a:spcBef>
                <a:spcPts val="0"/>
              </a:spcBef>
              <a:spcAft>
                <a:spcPts val="0"/>
              </a:spcAft>
              <a:buClr>
                <a:srgbClr val="2F5496"/>
              </a:buClr>
              <a:buSzPts val="2000"/>
              <a:buFont typeface="Noto Sans Symbols"/>
              <a:buChar char="⮚"/>
            </a:pPr>
            <a:r>
              <a:rPr lang="fr-FR" sz="2000">
                <a:solidFill>
                  <a:srgbClr val="2F5496"/>
                </a:solidFill>
                <a:latin typeface="Calibri"/>
                <a:ea typeface="Calibri"/>
                <a:cs typeface="Calibri"/>
                <a:sym typeface="Calibri"/>
              </a:rPr>
              <a:t> La ponderación de hasta dos materias de especialidad del BAC que deberán figurar en la Credencial expedida por la UNED(validez 2 años).</a:t>
            </a:r>
            <a:endParaRPr sz="2000">
              <a:solidFill>
                <a:srgbClr val="2F5496"/>
              </a:solidFill>
              <a:latin typeface="Calibri"/>
              <a:ea typeface="Calibri"/>
              <a:cs typeface="Calibri"/>
              <a:sym typeface="Calibri"/>
            </a:endParaRPr>
          </a:p>
        </p:txBody>
      </p:sp>
      <p:sp>
        <p:nvSpPr>
          <p:cNvPr id="171" name="Google Shape;171;p6"/>
          <p:cNvSpPr/>
          <p:nvPr/>
        </p:nvSpPr>
        <p:spPr>
          <a:xfrm>
            <a:off x="7284640" y="3623640"/>
            <a:ext cx="3547269" cy="193899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Noto Sans Symbols"/>
              <a:buChar char="⮚"/>
            </a:pPr>
            <a:r>
              <a:rPr lang="fr-FR" sz="2000">
                <a:solidFill>
                  <a:schemeClr val="dk1"/>
                </a:solidFill>
                <a:latin typeface="Calibri"/>
                <a:ea typeface="Calibri"/>
                <a:cs typeface="Calibri"/>
                <a:sym typeface="Calibri"/>
              </a:rPr>
              <a:t> La pondération d'un maximum de deux matières de spécialité du BAC qui doivent figurer dans le « Credencial » délivré par l'UNED (valable 2 ans).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7"/>
          <p:cNvSpPr txBox="1"/>
          <p:nvPr/>
        </p:nvSpPr>
        <p:spPr>
          <a:xfrm>
            <a:off x="1645920" y="573578"/>
            <a:ext cx="817141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a:solidFill>
                  <a:schemeClr val="accent1"/>
                </a:solidFill>
                <a:latin typeface="Calibri"/>
                <a:ea typeface="Calibri"/>
                <a:cs typeface="Calibri"/>
                <a:sym typeface="Calibri"/>
              </a:rPr>
              <a:t>                                  PCE/MÓDULOS 2022-2023</a:t>
            </a:r>
            <a:endParaRPr sz="2400">
              <a:solidFill>
                <a:schemeClr val="accent1"/>
              </a:solidFill>
              <a:latin typeface="Calibri"/>
              <a:ea typeface="Calibri"/>
              <a:cs typeface="Calibri"/>
              <a:sym typeface="Calibri"/>
            </a:endParaRPr>
          </a:p>
        </p:txBody>
      </p:sp>
      <p:sp>
        <p:nvSpPr>
          <p:cNvPr id="177" name="Google Shape;177;p7"/>
          <p:cNvSpPr txBox="1"/>
          <p:nvPr/>
        </p:nvSpPr>
        <p:spPr>
          <a:xfrm>
            <a:off x="1546167" y="1471353"/>
            <a:ext cx="7423266" cy="1600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a:solidFill>
                  <a:schemeClr val="dk1"/>
                </a:solidFill>
                <a:latin typeface="Calibri"/>
                <a:ea typeface="Calibri"/>
                <a:cs typeface="Calibri"/>
                <a:sym typeface="Calibri"/>
              </a:rPr>
              <a:t>Las clases de módulos se imparten el sábado por la mañana, a partir del 1 de octubre. Cada sesión de las diferentes materias dura 2H . </a:t>
            </a:r>
            <a:endParaRPr/>
          </a:p>
          <a:p>
            <a:pPr marL="0" marR="0" lvl="0" indent="0" algn="l" rtl="0">
              <a:spcBef>
                <a:spcPts val="0"/>
              </a:spcBef>
              <a:spcAft>
                <a:spcPts val="0"/>
              </a:spcAft>
              <a:buNone/>
            </a:pPr>
            <a:r>
              <a:rPr lang="fr-FR" sz="2000" i="1">
                <a:solidFill>
                  <a:srgbClr val="FF0000"/>
                </a:solidFill>
                <a:latin typeface="Calibri"/>
                <a:ea typeface="Calibri"/>
                <a:cs typeface="Calibri"/>
                <a:sym typeface="Calibri"/>
              </a:rPr>
              <a:t>Les modules seront proposés le samedi matin à partir du 1 octobre. Chaque séance durera 2H</a:t>
            </a:r>
            <a:endParaRPr/>
          </a:p>
          <a:p>
            <a:pPr marL="0" marR="0" lvl="0" indent="0" algn="l" rtl="0">
              <a:spcBef>
                <a:spcPts val="0"/>
              </a:spcBef>
              <a:spcAft>
                <a:spcPts val="0"/>
              </a:spcAft>
              <a:buNone/>
            </a:pPr>
            <a:endParaRPr sz="1800" i="1">
              <a:solidFill>
                <a:schemeClr val="dk1"/>
              </a:solidFill>
              <a:latin typeface="Calibri"/>
              <a:ea typeface="Calibri"/>
              <a:cs typeface="Calibri"/>
              <a:sym typeface="Calibri"/>
            </a:endParaRPr>
          </a:p>
        </p:txBody>
      </p:sp>
      <p:graphicFrame>
        <p:nvGraphicFramePr>
          <p:cNvPr id="178" name="Google Shape;178;p7"/>
          <p:cNvGraphicFramePr/>
          <p:nvPr/>
        </p:nvGraphicFramePr>
        <p:xfrm>
          <a:off x="2032000" y="573579"/>
          <a:ext cx="3000000" cy="3000000"/>
        </p:xfrm>
        <a:graphic>
          <a:graphicData uri="http://schemas.openxmlformats.org/drawingml/2006/table">
            <a:tbl>
              <a:tblPr firstRow="1" bandRow="1">
                <a:noFill/>
                <a:tableStyleId>{EAB85E9E-F0D6-4FFC-BAC3-CDF86831EC8F}</a:tableStyleId>
              </a:tblPr>
              <a:tblGrid>
                <a:gridCol w="8128000">
                  <a:extLst>
                    <a:ext uri="{9D8B030D-6E8A-4147-A177-3AD203B41FA5}">
                      <a16:colId xmlns:a16="http://schemas.microsoft.com/office/drawing/2014/main" val="20000"/>
                    </a:ext>
                  </a:extLst>
                </a:gridCol>
              </a:tblGrid>
              <a:tr h="633050">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179" name="Google Shape;179;p7"/>
          <p:cNvGraphicFramePr/>
          <p:nvPr/>
        </p:nvGraphicFramePr>
        <p:xfrm>
          <a:off x="1362697" y="2892349"/>
          <a:ext cx="3000000" cy="3000000"/>
        </p:xfrm>
        <a:graphic>
          <a:graphicData uri="http://schemas.openxmlformats.org/drawingml/2006/table">
            <a:tbl>
              <a:tblPr firstRow="1" bandRow="1">
                <a:noFill/>
                <a:tableStyleId>{EAB85E9E-F0D6-4FFC-BAC3-CDF86831EC8F}</a:tableStyleId>
              </a:tblPr>
              <a:tblGrid>
                <a:gridCol w="2709325">
                  <a:extLst>
                    <a:ext uri="{9D8B030D-6E8A-4147-A177-3AD203B41FA5}">
                      <a16:colId xmlns:a16="http://schemas.microsoft.com/office/drawing/2014/main" val="20000"/>
                    </a:ext>
                  </a:extLst>
                </a:gridCol>
                <a:gridCol w="2709325">
                  <a:extLst>
                    <a:ext uri="{9D8B030D-6E8A-4147-A177-3AD203B41FA5}">
                      <a16:colId xmlns:a16="http://schemas.microsoft.com/office/drawing/2014/main" val="20001"/>
                    </a:ext>
                  </a:extLst>
                </a:gridCol>
                <a:gridCol w="2709325">
                  <a:extLst>
                    <a:ext uri="{9D8B030D-6E8A-4147-A177-3AD203B41FA5}">
                      <a16:colId xmlns:a16="http://schemas.microsoft.com/office/drawing/2014/main" val="20002"/>
                    </a:ext>
                  </a:extLst>
                </a:gridCol>
              </a:tblGrid>
              <a:tr h="1038625">
                <a:tc>
                  <a:txBody>
                    <a:bodyPr/>
                    <a:lstStyle/>
                    <a:p>
                      <a:pPr marL="0" marR="0" lvl="0" indent="0" algn="ctr" rtl="0">
                        <a:spcBef>
                          <a:spcPts val="0"/>
                        </a:spcBef>
                        <a:spcAft>
                          <a:spcPts val="0"/>
                        </a:spcAft>
                        <a:buNone/>
                      </a:pPr>
                      <a:endParaRPr sz="2000" b="1">
                        <a:solidFill>
                          <a:srgbClr val="1E4E79"/>
                        </a:solidFill>
                      </a:endParaRPr>
                    </a:p>
                    <a:p>
                      <a:pPr marL="0" marR="0" lvl="0" indent="0" algn="ctr" rtl="0">
                        <a:spcBef>
                          <a:spcPts val="0"/>
                        </a:spcBef>
                        <a:spcAft>
                          <a:spcPts val="0"/>
                        </a:spcAft>
                        <a:buNone/>
                      </a:pPr>
                      <a:r>
                        <a:rPr lang="fr-FR" sz="2000" b="1">
                          <a:solidFill>
                            <a:srgbClr val="1E4E79"/>
                          </a:solidFill>
                        </a:rPr>
                        <a:t>Economía de la empresa</a:t>
                      </a:r>
                      <a:endParaRPr sz="2000" b="1">
                        <a:solidFill>
                          <a:srgbClr val="1E4E79"/>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2000" b="1">
                        <a:solidFill>
                          <a:srgbClr val="1E4E79"/>
                        </a:solidFill>
                      </a:endParaRPr>
                    </a:p>
                    <a:p>
                      <a:pPr marL="0" marR="0" lvl="0" indent="0" algn="ctr" rtl="0">
                        <a:spcBef>
                          <a:spcPts val="0"/>
                        </a:spcBef>
                        <a:spcAft>
                          <a:spcPts val="0"/>
                        </a:spcAft>
                        <a:buNone/>
                      </a:pPr>
                      <a:r>
                        <a:rPr lang="fr-FR" sz="2000" b="1">
                          <a:solidFill>
                            <a:srgbClr val="1E4E79"/>
                          </a:solidFill>
                        </a:rPr>
                        <a:t>Física</a:t>
                      </a:r>
                      <a:endParaRPr sz="2000" b="1">
                        <a:solidFill>
                          <a:srgbClr val="1E4E79"/>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2000" b="1">
                        <a:solidFill>
                          <a:srgbClr val="1E4E79"/>
                        </a:solidFill>
                      </a:endParaRPr>
                    </a:p>
                    <a:p>
                      <a:pPr marL="0" marR="0" lvl="0" indent="0" algn="ctr" rtl="0">
                        <a:spcBef>
                          <a:spcPts val="0"/>
                        </a:spcBef>
                        <a:spcAft>
                          <a:spcPts val="0"/>
                        </a:spcAft>
                        <a:buNone/>
                      </a:pPr>
                      <a:r>
                        <a:rPr lang="fr-FR" sz="2000" b="1">
                          <a:solidFill>
                            <a:srgbClr val="1E4E79"/>
                          </a:solidFill>
                        </a:rPr>
                        <a:t>Matemáticas II</a:t>
                      </a:r>
                      <a:endParaRPr sz="2000" b="1">
                        <a:solidFill>
                          <a:srgbClr val="1E4E79"/>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899650">
                <a:tc>
                  <a:txBody>
                    <a:bodyPr/>
                    <a:lstStyle/>
                    <a:p>
                      <a:pPr marL="0" marR="0" lvl="0" indent="0" algn="ctr" rtl="0">
                        <a:spcBef>
                          <a:spcPts val="0"/>
                        </a:spcBef>
                        <a:spcAft>
                          <a:spcPts val="0"/>
                        </a:spcAft>
                        <a:buNone/>
                      </a:pPr>
                      <a:endParaRPr sz="2000" b="1">
                        <a:solidFill>
                          <a:srgbClr val="1E4E79"/>
                        </a:solidFill>
                      </a:endParaRPr>
                    </a:p>
                    <a:p>
                      <a:pPr marL="0" marR="0" lvl="0" indent="0" algn="ctr" rtl="0">
                        <a:spcBef>
                          <a:spcPts val="0"/>
                        </a:spcBef>
                        <a:spcAft>
                          <a:spcPts val="0"/>
                        </a:spcAft>
                        <a:buNone/>
                      </a:pPr>
                      <a:r>
                        <a:rPr lang="fr-FR" sz="2000" b="1">
                          <a:solidFill>
                            <a:srgbClr val="1E4E79"/>
                          </a:solidFill>
                        </a:rPr>
                        <a:t>Matemáticas aplicadas a las ciencias sociales </a:t>
                      </a:r>
                      <a:endParaRPr sz="2000" b="1">
                        <a:solidFill>
                          <a:srgbClr val="1E4E79"/>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fr-FR" sz="2000" b="1">
                          <a:solidFill>
                            <a:srgbClr val="1E4E79"/>
                          </a:solidFill>
                        </a:rPr>
                        <a:t> </a:t>
                      </a:r>
                      <a:endParaRPr/>
                    </a:p>
                    <a:p>
                      <a:pPr marL="0" marR="0" lvl="0" indent="0" algn="ctr" rtl="0">
                        <a:spcBef>
                          <a:spcPts val="0"/>
                        </a:spcBef>
                        <a:spcAft>
                          <a:spcPts val="0"/>
                        </a:spcAft>
                        <a:buNone/>
                      </a:pPr>
                      <a:r>
                        <a:rPr lang="fr-FR" sz="2000" b="1">
                          <a:solidFill>
                            <a:srgbClr val="1E4E79"/>
                          </a:solidFill>
                        </a:rPr>
                        <a:t>     Química</a:t>
                      </a:r>
                      <a:endParaRPr sz="2000" b="1">
                        <a:solidFill>
                          <a:srgbClr val="1E4E79"/>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b="1">
                        <a:solidFill>
                          <a:srgbClr val="1E4E79"/>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07050">
                <a:tc>
                  <a:txBody>
                    <a:bodyPr/>
                    <a:lstStyle/>
                    <a:p>
                      <a:pPr marL="0" marR="0" lvl="0" indent="0" algn="ctr" rtl="0">
                        <a:spcBef>
                          <a:spcPts val="0"/>
                        </a:spcBef>
                        <a:spcAft>
                          <a:spcPts val="0"/>
                        </a:spcAft>
                        <a:buNone/>
                      </a:pPr>
                      <a:endParaRPr sz="2000" b="1">
                        <a:solidFill>
                          <a:srgbClr val="1E4E79"/>
                        </a:solidFill>
                      </a:endParaRPr>
                    </a:p>
                    <a:p>
                      <a:pPr marL="0" marR="0" lvl="0" indent="0" algn="ctr" rtl="0">
                        <a:spcBef>
                          <a:spcPts val="0"/>
                        </a:spcBef>
                        <a:spcAft>
                          <a:spcPts val="0"/>
                        </a:spcAft>
                        <a:buNone/>
                      </a:pPr>
                      <a:r>
                        <a:rPr lang="fr-FR" sz="2000" b="1">
                          <a:solidFill>
                            <a:srgbClr val="1E4E79"/>
                          </a:solidFill>
                        </a:rPr>
                        <a:t>Dibujo Técnico</a:t>
                      </a:r>
                      <a:endParaRPr sz="2000" b="1">
                        <a:solidFill>
                          <a:srgbClr val="1E4E79"/>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2000" b="1">
                        <a:solidFill>
                          <a:srgbClr val="1E4E79"/>
                        </a:solidFill>
                      </a:endParaRPr>
                    </a:p>
                    <a:p>
                      <a:pPr marL="0" marR="0" lvl="0" indent="0" algn="ctr" rtl="0">
                        <a:spcBef>
                          <a:spcPts val="0"/>
                        </a:spcBef>
                        <a:spcAft>
                          <a:spcPts val="0"/>
                        </a:spcAft>
                        <a:buNone/>
                      </a:pPr>
                      <a:r>
                        <a:rPr lang="fr-FR" sz="2000" b="1">
                          <a:solidFill>
                            <a:srgbClr val="1E4E79"/>
                          </a:solidFill>
                        </a:rPr>
                        <a:t>Biología</a:t>
                      </a:r>
                      <a:endParaRPr sz="2000" b="1">
                        <a:solidFill>
                          <a:srgbClr val="1E4E79"/>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000" b="1">
                        <a:solidFill>
                          <a:srgbClr val="1E4E79"/>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8"/>
          <p:cNvSpPr/>
          <p:nvPr/>
        </p:nvSpPr>
        <p:spPr>
          <a:xfrm>
            <a:off x="736977" y="1085850"/>
            <a:ext cx="4572002" cy="5629275"/>
          </a:xfrm>
          <a:prstGeom prst="roundRect">
            <a:avLst>
              <a:gd name="adj" fmla="val 16667"/>
            </a:avLst>
          </a:prstGeom>
          <a:solidFill>
            <a:srgbClr val="BBD6EE"/>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8"/>
          <p:cNvSpPr txBox="1">
            <a:spLocks noGrp="1"/>
          </p:cNvSpPr>
          <p:nvPr>
            <p:ph type="body" idx="1"/>
          </p:nvPr>
        </p:nvSpPr>
        <p:spPr>
          <a:xfrm>
            <a:off x="900113" y="928689"/>
            <a:ext cx="4408866" cy="5836442"/>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2800"/>
              <a:buNone/>
            </a:pPr>
            <a:r>
              <a:rPr lang="fr-FR"/>
              <a:t>            </a:t>
            </a:r>
            <a:r>
              <a:rPr lang="fr-FR" sz="1800"/>
              <a:t>Biología</a:t>
            </a:r>
            <a:endParaRPr/>
          </a:p>
          <a:p>
            <a:pPr marL="0" lvl="0" indent="0" algn="just" rtl="0">
              <a:lnSpc>
                <a:spcPct val="100000"/>
              </a:lnSpc>
              <a:spcBef>
                <a:spcPts val="300"/>
              </a:spcBef>
              <a:spcAft>
                <a:spcPts val="0"/>
              </a:spcAft>
              <a:buClr>
                <a:schemeClr val="dk1"/>
              </a:buClr>
              <a:buSzPts val="1800"/>
              <a:buNone/>
            </a:pPr>
            <a:r>
              <a:rPr lang="fr-FR" sz="1800"/>
              <a:t>                   Dibujo técnico</a:t>
            </a:r>
            <a:endParaRPr/>
          </a:p>
          <a:p>
            <a:pPr marL="0" lvl="0" indent="0" algn="just" rtl="0">
              <a:lnSpc>
                <a:spcPct val="100000"/>
              </a:lnSpc>
              <a:spcBef>
                <a:spcPts val="300"/>
              </a:spcBef>
              <a:spcAft>
                <a:spcPts val="0"/>
              </a:spcAft>
              <a:buClr>
                <a:schemeClr val="dk1"/>
              </a:buClr>
              <a:buSzPts val="1800"/>
              <a:buNone/>
            </a:pPr>
            <a:r>
              <a:rPr lang="fr-FR" sz="1800"/>
              <a:t>                   Diseño</a:t>
            </a:r>
            <a:endParaRPr/>
          </a:p>
          <a:p>
            <a:pPr marL="0" lvl="0" indent="0" algn="just" rtl="0">
              <a:lnSpc>
                <a:spcPct val="100000"/>
              </a:lnSpc>
              <a:spcBef>
                <a:spcPts val="300"/>
              </a:spcBef>
              <a:spcAft>
                <a:spcPts val="0"/>
              </a:spcAft>
              <a:buClr>
                <a:schemeClr val="dk1"/>
              </a:buClr>
              <a:buSzPts val="1800"/>
              <a:buNone/>
            </a:pPr>
            <a:r>
              <a:rPr lang="fr-FR" sz="1800"/>
              <a:t>                   Economía de la empresa</a:t>
            </a:r>
            <a:endParaRPr/>
          </a:p>
          <a:p>
            <a:pPr marL="0" lvl="0" indent="0" algn="just" rtl="0">
              <a:lnSpc>
                <a:spcPct val="100000"/>
              </a:lnSpc>
              <a:spcBef>
                <a:spcPts val="300"/>
              </a:spcBef>
              <a:spcAft>
                <a:spcPts val="0"/>
              </a:spcAft>
              <a:buClr>
                <a:schemeClr val="dk1"/>
              </a:buClr>
              <a:buSzPts val="1800"/>
              <a:buNone/>
            </a:pPr>
            <a:r>
              <a:rPr lang="fr-FR" sz="1800"/>
              <a:t>                   Física</a:t>
            </a:r>
            <a:endParaRPr/>
          </a:p>
          <a:p>
            <a:pPr marL="0" lvl="0" indent="0" algn="just" rtl="0">
              <a:lnSpc>
                <a:spcPct val="100000"/>
              </a:lnSpc>
              <a:spcBef>
                <a:spcPts val="300"/>
              </a:spcBef>
              <a:spcAft>
                <a:spcPts val="0"/>
              </a:spcAft>
              <a:buClr>
                <a:schemeClr val="dk1"/>
              </a:buClr>
              <a:buSzPts val="1800"/>
              <a:buNone/>
            </a:pPr>
            <a:r>
              <a:rPr lang="fr-FR" sz="1800"/>
              <a:t>                   Francés</a:t>
            </a:r>
            <a:endParaRPr/>
          </a:p>
          <a:p>
            <a:pPr marL="0" lvl="0" indent="0" algn="just" rtl="0">
              <a:lnSpc>
                <a:spcPct val="100000"/>
              </a:lnSpc>
              <a:spcBef>
                <a:spcPts val="300"/>
              </a:spcBef>
              <a:spcAft>
                <a:spcPts val="0"/>
              </a:spcAft>
              <a:buClr>
                <a:schemeClr val="dk1"/>
              </a:buClr>
              <a:buSzPts val="1800"/>
              <a:buNone/>
            </a:pPr>
            <a:r>
              <a:rPr lang="fr-FR" sz="1800"/>
              <a:t>                   Fundamentos del arte</a:t>
            </a:r>
            <a:endParaRPr/>
          </a:p>
          <a:p>
            <a:pPr marL="0" lvl="0" indent="0" algn="just" rtl="0">
              <a:lnSpc>
                <a:spcPct val="100000"/>
              </a:lnSpc>
              <a:spcBef>
                <a:spcPts val="300"/>
              </a:spcBef>
              <a:spcAft>
                <a:spcPts val="0"/>
              </a:spcAft>
              <a:buClr>
                <a:schemeClr val="dk1"/>
              </a:buClr>
              <a:buSzPts val="1800"/>
              <a:buNone/>
            </a:pPr>
            <a:r>
              <a:rPr lang="fr-FR" sz="1800"/>
              <a:t>                   Geografía</a:t>
            </a:r>
            <a:endParaRPr/>
          </a:p>
          <a:p>
            <a:pPr marL="0" lvl="0" indent="0" algn="just" rtl="0">
              <a:lnSpc>
                <a:spcPct val="100000"/>
              </a:lnSpc>
              <a:spcBef>
                <a:spcPts val="300"/>
              </a:spcBef>
              <a:spcAft>
                <a:spcPts val="0"/>
              </a:spcAft>
              <a:buClr>
                <a:schemeClr val="dk1"/>
              </a:buClr>
              <a:buSzPts val="1800"/>
              <a:buNone/>
            </a:pPr>
            <a:r>
              <a:rPr lang="fr-FR" sz="1800"/>
              <a:t>                   Geología</a:t>
            </a:r>
            <a:endParaRPr/>
          </a:p>
          <a:p>
            <a:pPr marL="0" lvl="0" indent="0" algn="just" rtl="0">
              <a:lnSpc>
                <a:spcPct val="100000"/>
              </a:lnSpc>
              <a:spcBef>
                <a:spcPts val="300"/>
              </a:spcBef>
              <a:spcAft>
                <a:spcPts val="0"/>
              </a:spcAft>
              <a:buClr>
                <a:schemeClr val="dk1"/>
              </a:buClr>
              <a:buSzPts val="1800"/>
              <a:buNone/>
            </a:pPr>
            <a:r>
              <a:rPr lang="fr-FR" sz="1800"/>
              <a:t>                   Historia de España</a:t>
            </a:r>
            <a:endParaRPr/>
          </a:p>
          <a:p>
            <a:pPr marL="0" lvl="0" indent="0" algn="just" rtl="0">
              <a:lnSpc>
                <a:spcPct val="100000"/>
              </a:lnSpc>
              <a:spcBef>
                <a:spcPts val="300"/>
              </a:spcBef>
              <a:spcAft>
                <a:spcPts val="0"/>
              </a:spcAft>
              <a:buClr>
                <a:schemeClr val="dk1"/>
              </a:buClr>
              <a:buSzPts val="1800"/>
              <a:buNone/>
            </a:pPr>
            <a:r>
              <a:rPr lang="fr-FR" sz="1800"/>
              <a:t>                   Historia de la Filosofía</a:t>
            </a:r>
            <a:endParaRPr/>
          </a:p>
          <a:p>
            <a:pPr marL="0" lvl="0" indent="0" algn="just" rtl="0">
              <a:lnSpc>
                <a:spcPct val="100000"/>
              </a:lnSpc>
              <a:spcBef>
                <a:spcPts val="300"/>
              </a:spcBef>
              <a:spcAft>
                <a:spcPts val="0"/>
              </a:spcAft>
              <a:buClr>
                <a:schemeClr val="dk1"/>
              </a:buClr>
              <a:buSzPts val="1800"/>
              <a:buNone/>
            </a:pPr>
            <a:r>
              <a:rPr lang="fr-FR" sz="1800"/>
              <a:t>                   Historia del arte        </a:t>
            </a:r>
            <a:endParaRPr/>
          </a:p>
          <a:p>
            <a:pPr marL="0" lvl="0" indent="0" algn="just" rtl="0">
              <a:lnSpc>
                <a:spcPct val="100000"/>
              </a:lnSpc>
              <a:spcBef>
                <a:spcPts val="300"/>
              </a:spcBef>
              <a:spcAft>
                <a:spcPts val="0"/>
              </a:spcAft>
              <a:buClr>
                <a:schemeClr val="dk1"/>
              </a:buClr>
              <a:buSzPts val="1800"/>
              <a:buNone/>
            </a:pPr>
            <a:r>
              <a:rPr lang="fr-FR" sz="1800"/>
              <a:t>                   Inglés</a:t>
            </a:r>
            <a:endParaRPr/>
          </a:p>
          <a:p>
            <a:pPr marL="0" lvl="0" indent="0" algn="just" rtl="0">
              <a:lnSpc>
                <a:spcPct val="100000"/>
              </a:lnSpc>
              <a:spcBef>
                <a:spcPts val="300"/>
              </a:spcBef>
              <a:spcAft>
                <a:spcPts val="0"/>
              </a:spcAft>
              <a:buClr>
                <a:schemeClr val="dk1"/>
              </a:buClr>
              <a:buSzPts val="1800"/>
              <a:buNone/>
            </a:pPr>
            <a:r>
              <a:rPr lang="fr-FR" sz="1800"/>
              <a:t>                   Latín</a:t>
            </a:r>
            <a:endParaRPr/>
          </a:p>
          <a:p>
            <a:pPr marL="0" lvl="0" indent="0" algn="just" rtl="0">
              <a:lnSpc>
                <a:spcPct val="100000"/>
              </a:lnSpc>
              <a:spcBef>
                <a:spcPts val="300"/>
              </a:spcBef>
              <a:spcAft>
                <a:spcPts val="0"/>
              </a:spcAft>
              <a:buClr>
                <a:schemeClr val="dk1"/>
              </a:buClr>
              <a:buSzPts val="1800"/>
              <a:buNone/>
            </a:pPr>
            <a:r>
              <a:rPr lang="fr-FR" sz="1800"/>
              <a:t>                   Lengua Castellana y Literatura</a:t>
            </a:r>
            <a:endParaRPr/>
          </a:p>
          <a:p>
            <a:pPr marL="0" lvl="0" indent="0" algn="just" rtl="0">
              <a:lnSpc>
                <a:spcPct val="100000"/>
              </a:lnSpc>
              <a:spcBef>
                <a:spcPts val="300"/>
              </a:spcBef>
              <a:spcAft>
                <a:spcPts val="0"/>
              </a:spcAft>
              <a:buClr>
                <a:schemeClr val="dk1"/>
              </a:buClr>
              <a:buSzPts val="1800"/>
              <a:buNone/>
            </a:pPr>
            <a:r>
              <a:rPr lang="fr-FR" sz="1800"/>
              <a:t>                   Matemáticas II</a:t>
            </a:r>
            <a:endParaRPr/>
          </a:p>
          <a:p>
            <a:pPr marL="0" lvl="0" indent="0" algn="just" rtl="0">
              <a:lnSpc>
                <a:spcPct val="100000"/>
              </a:lnSpc>
              <a:spcBef>
                <a:spcPts val="300"/>
              </a:spcBef>
              <a:spcAft>
                <a:spcPts val="0"/>
              </a:spcAft>
              <a:buClr>
                <a:schemeClr val="dk1"/>
              </a:buClr>
              <a:buSzPts val="1800"/>
              <a:buNone/>
            </a:pPr>
            <a:r>
              <a:rPr lang="fr-FR" sz="1800"/>
              <a:t>Matemáticas aplicadas a las ciencias sociales</a:t>
            </a:r>
            <a:endParaRPr/>
          </a:p>
          <a:p>
            <a:pPr marL="0" lvl="0" indent="0" algn="just" rtl="0">
              <a:lnSpc>
                <a:spcPct val="100000"/>
              </a:lnSpc>
              <a:spcBef>
                <a:spcPts val="300"/>
              </a:spcBef>
              <a:spcAft>
                <a:spcPts val="0"/>
              </a:spcAft>
              <a:buClr>
                <a:schemeClr val="dk1"/>
              </a:buClr>
              <a:buSzPts val="1800"/>
              <a:buNone/>
            </a:pPr>
            <a:r>
              <a:rPr lang="fr-FR" sz="1800"/>
              <a:t>                   Química</a:t>
            </a:r>
            <a:endParaRPr/>
          </a:p>
          <a:p>
            <a:pPr marL="0" lvl="0" indent="0" algn="l" rtl="0">
              <a:lnSpc>
                <a:spcPct val="90000"/>
              </a:lnSpc>
              <a:spcBef>
                <a:spcPts val="1000"/>
              </a:spcBef>
              <a:spcAft>
                <a:spcPts val="0"/>
              </a:spcAft>
              <a:buClr>
                <a:schemeClr val="dk1"/>
              </a:buClr>
              <a:buSzPts val="1800"/>
              <a:buNone/>
            </a:pPr>
            <a:endParaRPr sz="1800"/>
          </a:p>
        </p:txBody>
      </p:sp>
      <p:sp>
        <p:nvSpPr>
          <p:cNvPr id="187" name="Google Shape;187;p8"/>
          <p:cNvSpPr/>
          <p:nvPr/>
        </p:nvSpPr>
        <p:spPr>
          <a:xfrm flipH="1">
            <a:off x="5600700" y="1007269"/>
            <a:ext cx="5336381" cy="5622131"/>
          </a:xfrm>
          <a:prstGeom prst="roundRect">
            <a:avLst>
              <a:gd name="adj" fmla="val 16667"/>
            </a:avLst>
          </a:prstGeom>
          <a:solidFill>
            <a:srgbClr val="FFD96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449580" marR="0" lvl="0" indent="0" algn="just" rtl="0">
              <a:lnSpc>
                <a:spcPct val="200000"/>
              </a:lnSpc>
              <a:spcBef>
                <a:spcPts val="0"/>
              </a:spcBef>
              <a:spcAft>
                <a:spcPts val="0"/>
              </a:spcAft>
              <a:buNone/>
            </a:pPr>
            <a:r>
              <a:rPr lang="fr-FR" sz="1600" b="1" i="1">
                <a:solidFill>
                  <a:srgbClr val="222222"/>
                </a:solidFill>
                <a:latin typeface="Cambria"/>
                <a:ea typeface="Cambria"/>
                <a:cs typeface="Cambria"/>
                <a:sym typeface="Cambria"/>
              </a:rPr>
              <a:t>Philosophie </a:t>
            </a:r>
            <a:r>
              <a:rPr lang="fr-FR" sz="1600" b="1">
                <a:solidFill>
                  <a:srgbClr val="222222"/>
                </a:solidFill>
                <a:latin typeface="Noto Sans Symbols"/>
                <a:ea typeface="Noto Sans Symbols"/>
                <a:cs typeface="Noto Sans Symbols"/>
                <a:sym typeface="Noto Sans Symbols"/>
              </a:rPr>
              <a:t>🡪</a:t>
            </a:r>
            <a:r>
              <a:rPr lang="fr-FR" sz="1600" b="1">
                <a:solidFill>
                  <a:srgbClr val="0070C0"/>
                </a:solidFill>
                <a:latin typeface="Cambria"/>
                <a:ea typeface="Cambria"/>
                <a:cs typeface="Cambria"/>
                <a:sym typeface="Cambria"/>
              </a:rPr>
              <a:t> Historia de la Filosofía </a:t>
            </a:r>
            <a:endParaRPr/>
          </a:p>
          <a:p>
            <a:pPr marL="449580" marR="0" lvl="0" indent="0" algn="just" rtl="0">
              <a:lnSpc>
                <a:spcPct val="200000"/>
              </a:lnSpc>
              <a:spcBef>
                <a:spcPts val="0"/>
              </a:spcBef>
              <a:spcAft>
                <a:spcPts val="0"/>
              </a:spcAft>
              <a:buNone/>
            </a:pPr>
            <a:r>
              <a:rPr lang="fr-FR" sz="1600" b="1" i="1">
                <a:solidFill>
                  <a:srgbClr val="222222"/>
                </a:solidFill>
                <a:latin typeface="Cambria"/>
                <a:ea typeface="Cambria"/>
                <a:cs typeface="Cambria"/>
                <a:sym typeface="Cambria"/>
              </a:rPr>
              <a:t>Physique</a:t>
            </a:r>
            <a:r>
              <a:rPr lang="fr-FR" sz="1600" b="1">
                <a:solidFill>
                  <a:srgbClr val="222222"/>
                </a:solidFill>
                <a:latin typeface="Cambria"/>
                <a:ea typeface="Cambria"/>
                <a:cs typeface="Cambria"/>
                <a:sym typeface="Cambria"/>
              </a:rPr>
              <a:t>-</a:t>
            </a:r>
            <a:r>
              <a:rPr lang="fr-FR" sz="1600" b="1" i="1">
                <a:solidFill>
                  <a:srgbClr val="222222"/>
                </a:solidFill>
                <a:latin typeface="Cambria"/>
                <a:ea typeface="Cambria"/>
                <a:cs typeface="Cambria"/>
                <a:sym typeface="Cambria"/>
              </a:rPr>
              <a:t>chimie</a:t>
            </a:r>
            <a:r>
              <a:rPr lang="fr-FR" sz="1600" b="1">
                <a:solidFill>
                  <a:srgbClr val="222222"/>
                </a:solidFill>
                <a:latin typeface="Cambria"/>
                <a:ea typeface="Cambria"/>
                <a:cs typeface="Cambria"/>
                <a:sym typeface="Cambria"/>
              </a:rPr>
              <a:t> </a:t>
            </a:r>
            <a:r>
              <a:rPr lang="fr-FR" sz="1600" b="1">
                <a:solidFill>
                  <a:srgbClr val="222222"/>
                </a:solidFill>
                <a:latin typeface="Noto Sans Symbols"/>
                <a:ea typeface="Noto Sans Symbols"/>
                <a:cs typeface="Noto Sans Symbols"/>
                <a:sym typeface="Noto Sans Symbols"/>
              </a:rPr>
              <a:t>🡪</a:t>
            </a:r>
            <a:r>
              <a:rPr lang="fr-FR" sz="1600" b="1">
                <a:solidFill>
                  <a:srgbClr val="222222"/>
                </a:solidFill>
                <a:latin typeface="Cambria"/>
                <a:ea typeface="Cambria"/>
                <a:cs typeface="Cambria"/>
                <a:sym typeface="Cambria"/>
              </a:rPr>
              <a:t> </a:t>
            </a:r>
            <a:r>
              <a:rPr lang="fr-FR" sz="1600" b="1">
                <a:solidFill>
                  <a:srgbClr val="0070C0"/>
                </a:solidFill>
                <a:latin typeface="Cambria"/>
                <a:ea typeface="Cambria"/>
                <a:cs typeface="Cambria"/>
                <a:sym typeface="Cambria"/>
              </a:rPr>
              <a:t>Física y Química</a:t>
            </a:r>
            <a:endParaRPr sz="1600" b="1">
              <a:solidFill>
                <a:srgbClr val="0070C0"/>
              </a:solidFill>
              <a:latin typeface="Cambria"/>
              <a:ea typeface="Cambria"/>
              <a:cs typeface="Cambria"/>
              <a:sym typeface="Cambria"/>
            </a:endParaRPr>
          </a:p>
          <a:p>
            <a:pPr marL="449580" marR="0" lvl="0" indent="0" algn="just" rtl="0">
              <a:lnSpc>
                <a:spcPct val="200000"/>
              </a:lnSpc>
              <a:spcBef>
                <a:spcPts val="0"/>
              </a:spcBef>
              <a:spcAft>
                <a:spcPts val="0"/>
              </a:spcAft>
              <a:buNone/>
            </a:pPr>
            <a:r>
              <a:rPr lang="fr-FR" sz="1600" b="1">
                <a:solidFill>
                  <a:srgbClr val="2E75B5"/>
                </a:solidFill>
                <a:latin typeface="Cambria"/>
                <a:ea typeface="Cambria"/>
                <a:cs typeface="Cambria"/>
                <a:sym typeface="Cambria"/>
              </a:rPr>
              <a:t>Matemáticas II</a:t>
            </a:r>
            <a:r>
              <a:rPr lang="fr-FR" sz="1600" b="1">
                <a:solidFill>
                  <a:schemeClr val="dk1"/>
                </a:solidFill>
                <a:latin typeface="Noto Sans Symbols"/>
                <a:ea typeface="Noto Sans Symbols"/>
                <a:cs typeface="Noto Sans Symbols"/>
                <a:sym typeface="Noto Sans Symbols"/>
              </a:rPr>
              <a:t>🡪</a:t>
            </a:r>
            <a:r>
              <a:rPr lang="fr-FR" sz="1600" b="1">
                <a:solidFill>
                  <a:srgbClr val="222222"/>
                </a:solidFill>
                <a:latin typeface="Calibri"/>
                <a:ea typeface="Calibri"/>
                <a:cs typeface="Calibri"/>
                <a:sym typeface="Calibri"/>
              </a:rPr>
              <a:t>Mathématiques</a:t>
            </a:r>
            <a:r>
              <a:rPr lang="fr-FR" sz="1600" b="1" i="1">
                <a:solidFill>
                  <a:srgbClr val="222222"/>
                </a:solidFill>
                <a:latin typeface="Cambria"/>
                <a:ea typeface="Cambria"/>
                <a:cs typeface="Cambria"/>
                <a:sym typeface="Cambria"/>
              </a:rPr>
              <a:t>(</a:t>
            </a:r>
            <a:r>
              <a:rPr lang="fr-FR" sz="1600" b="1" i="1">
                <a:solidFill>
                  <a:schemeClr val="dk1"/>
                </a:solidFill>
                <a:latin typeface="Cambria"/>
                <a:ea typeface="Cambria"/>
                <a:cs typeface="Cambria"/>
                <a:sym typeface="Cambria"/>
              </a:rPr>
              <a:t>spécialité)+ Mathématiques Expertes</a:t>
            </a:r>
            <a:endParaRPr/>
          </a:p>
          <a:p>
            <a:pPr marL="449580" marR="0" lvl="0" indent="0" algn="just" rtl="0">
              <a:lnSpc>
                <a:spcPct val="200000"/>
              </a:lnSpc>
              <a:spcBef>
                <a:spcPts val="0"/>
              </a:spcBef>
              <a:spcAft>
                <a:spcPts val="0"/>
              </a:spcAft>
              <a:buNone/>
            </a:pPr>
            <a:r>
              <a:rPr lang="fr-FR" sz="1600" b="1">
                <a:solidFill>
                  <a:schemeClr val="dk1"/>
                </a:solidFill>
                <a:latin typeface="Cambria"/>
                <a:ea typeface="Cambria"/>
                <a:cs typeface="Cambria"/>
                <a:sym typeface="Cambria"/>
              </a:rPr>
              <a:t>SVT(specialité) </a:t>
            </a:r>
            <a:r>
              <a:rPr lang="fr-FR" sz="1600" b="1">
                <a:solidFill>
                  <a:srgbClr val="0070C0"/>
                </a:solidFill>
                <a:latin typeface="Cambria"/>
                <a:ea typeface="Cambria"/>
                <a:cs typeface="Cambria"/>
                <a:sym typeface="Cambria"/>
              </a:rPr>
              <a:t>Biología+</a:t>
            </a:r>
            <a:r>
              <a:rPr lang="fr-FR" sz="1600" b="1">
                <a:solidFill>
                  <a:srgbClr val="2E75B5"/>
                </a:solidFill>
                <a:latin typeface="Calibri"/>
                <a:ea typeface="Calibri"/>
                <a:cs typeface="Calibri"/>
                <a:sym typeface="Calibri"/>
              </a:rPr>
              <a:t>10/20 de media final entre 1ère y terminale &amp; Enseignement Scientifique ≥ 10/20</a:t>
            </a:r>
            <a:endParaRPr sz="1600" b="1">
              <a:solidFill>
                <a:srgbClr val="2E75B5"/>
              </a:solidFill>
              <a:latin typeface="Cambria"/>
              <a:ea typeface="Cambria"/>
              <a:cs typeface="Cambria"/>
              <a:sym typeface="Cambria"/>
            </a:endParaRPr>
          </a:p>
          <a:p>
            <a:pPr marL="449580" marR="0" lvl="0" indent="0" algn="just" rtl="0">
              <a:lnSpc>
                <a:spcPct val="200000"/>
              </a:lnSpc>
              <a:spcBef>
                <a:spcPts val="0"/>
              </a:spcBef>
              <a:spcAft>
                <a:spcPts val="0"/>
              </a:spcAft>
              <a:buNone/>
            </a:pPr>
            <a:r>
              <a:rPr lang="fr-FR" sz="1600" b="1" i="1">
                <a:solidFill>
                  <a:srgbClr val="222222"/>
                </a:solidFill>
                <a:latin typeface="Cambria"/>
                <a:ea typeface="Cambria"/>
                <a:cs typeface="Cambria"/>
                <a:sym typeface="Cambria"/>
              </a:rPr>
              <a:t> Sciences de l’ingénieur</a:t>
            </a:r>
            <a:r>
              <a:rPr lang="fr-FR" sz="1600" b="1">
                <a:solidFill>
                  <a:srgbClr val="222222"/>
                </a:solidFill>
                <a:latin typeface="Cambria"/>
                <a:ea typeface="Cambria"/>
                <a:cs typeface="Cambria"/>
                <a:sym typeface="Cambria"/>
              </a:rPr>
              <a:t> </a:t>
            </a:r>
            <a:r>
              <a:rPr lang="fr-FR" sz="1600" b="1">
                <a:solidFill>
                  <a:srgbClr val="222222"/>
                </a:solidFill>
                <a:latin typeface="Noto Sans Symbols"/>
                <a:ea typeface="Noto Sans Symbols"/>
                <a:cs typeface="Noto Sans Symbols"/>
                <a:sym typeface="Noto Sans Symbols"/>
              </a:rPr>
              <a:t>🡪</a:t>
            </a:r>
            <a:r>
              <a:rPr lang="fr-FR" sz="1600" b="1">
                <a:solidFill>
                  <a:srgbClr val="222222"/>
                </a:solidFill>
                <a:latin typeface="Cambria"/>
                <a:ea typeface="Cambria"/>
                <a:cs typeface="Cambria"/>
                <a:sym typeface="Cambria"/>
              </a:rPr>
              <a:t> </a:t>
            </a:r>
            <a:r>
              <a:rPr lang="fr-FR" sz="1600" b="1">
                <a:solidFill>
                  <a:srgbClr val="0070C0"/>
                </a:solidFill>
                <a:latin typeface="Cambria"/>
                <a:ea typeface="Cambria"/>
                <a:cs typeface="Cambria"/>
                <a:sym typeface="Cambria"/>
              </a:rPr>
              <a:t>Física</a:t>
            </a:r>
            <a:endParaRPr/>
          </a:p>
          <a:p>
            <a:pPr marL="449580" marR="0" lvl="0" indent="0" algn="just" rtl="0">
              <a:lnSpc>
                <a:spcPct val="200000"/>
              </a:lnSpc>
              <a:spcBef>
                <a:spcPts val="0"/>
              </a:spcBef>
              <a:spcAft>
                <a:spcPts val="0"/>
              </a:spcAft>
              <a:buNone/>
            </a:pPr>
            <a:r>
              <a:rPr lang="fr-FR" sz="1600" b="1">
                <a:solidFill>
                  <a:srgbClr val="222222"/>
                </a:solidFill>
                <a:latin typeface="Times New Roman"/>
                <a:ea typeface="Times New Roman"/>
                <a:cs typeface="Times New Roman"/>
                <a:sym typeface="Times New Roman"/>
              </a:rPr>
              <a:t> </a:t>
            </a:r>
            <a:r>
              <a:rPr lang="fr-FR" sz="1600" b="1" i="1">
                <a:solidFill>
                  <a:srgbClr val="222222"/>
                </a:solidFill>
                <a:latin typeface="Times New Roman"/>
                <a:ea typeface="Times New Roman"/>
                <a:cs typeface="Times New Roman"/>
                <a:sym typeface="Times New Roman"/>
              </a:rPr>
              <a:t>S</a:t>
            </a:r>
            <a:r>
              <a:rPr lang="fr-FR" sz="1600" b="1" i="1">
                <a:solidFill>
                  <a:srgbClr val="222222"/>
                </a:solidFill>
                <a:latin typeface="Cambria"/>
                <a:ea typeface="Cambria"/>
                <a:cs typeface="Cambria"/>
                <a:sym typeface="Cambria"/>
              </a:rPr>
              <a:t>ES</a:t>
            </a:r>
            <a:r>
              <a:rPr lang="fr-FR" sz="1600" b="1">
                <a:solidFill>
                  <a:srgbClr val="222222"/>
                </a:solidFill>
                <a:latin typeface="Cambria"/>
                <a:ea typeface="Cambria"/>
                <a:cs typeface="Cambria"/>
                <a:sym typeface="Cambria"/>
              </a:rPr>
              <a:t> </a:t>
            </a:r>
            <a:r>
              <a:rPr lang="fr-FR" sz="1600" b="1">
                <a:solidFill>
                  <a:srgbClr val="222222"/>
                </a:solidFill>
                <a:latin typeface="Noto Sans Symbols"/>
                <a:ea typeface="Noto Sans Symbols"/>
                <a:cs typeface="Noto Sans Symbols"/>
                <a:sym typeface="Noto Sans Symbols"/>
              </a:rPr>
              <a:t>🡪</a:t>
            </a:r>
            <a:r>
              <a:rPr lang="fr-FR" sz="1600" b="1">
                <a:solidFill>
                  <a:srgbClr val="222222"/>
                </a:solidFill>
                <a:latin typeface="Cambria"/>
                <a:ea typeface="Cambria"/>
                <a:cs typeface="Cambria"/>
                <a:sym typeface="Cambria"/>
              </a:rPr>
              <a:t> </a:t>
            </a:r>
            <a:r>
              <a:rPr lang="fr-FR" sz="1600" b="1">
                <a:solidFill>
                  <a:srgbClr val="0070C0"/>
                </a:solidFill>
                <a:latin typeface="Cambria"/>
                <a:ea typeface="Cambria"/>
                <a:cs typeface="Cambria"/>
                <a:sym typeface="Cambria"/>
              </a:rPr>
              <a:t>Economía de la empresa</a:t>
            </a:r>
            <a:endParaRPr sz="1600" b="1">
              <a:solidFill>
                <a:srgbClr val="0070C0"/>
              </a:solidFill>
              <a:latin typeface="Cambria"/>
              <a:ea typeface="Cambria"/>
              <a:cs typeface="Cambria"/>
              <a:sym typeface="Cambria"/>
            </a:endParaRPr>
          </a:p>
          <a:p>
            <a:pPr marL="449580" marR="0" lvl="0" indent="0" algn="just" rtl="0">
              <a:lnSpc>
                <a:spcPct val="200000"/>
              </a:lnSpc>
              <a:spcBef>
                <a:spcPts val="0"/>
              </a:spcBef>
              <a:spcAft>
                <a:spcPts val="0"/>
              </a:spcAft>
              <a:buNone/>
            </a:pPr>
            <a:r>
              <a:rPr lang="fr-FR" sz="1600" b="1">
                <a:solidFill>
                  <a:srgbClr val="222222"/>
                </a:solidFill>
                <a:latin typeface="Times New Roman"/>
                <a:ea typeface="Times New Roman"/>
                <a:cs typeface="Times New Roman"/>
                <a:sym typeface="Times New Roman"/>
              </a:rPr>
              <a:t> </a:t>
            </a:r>
            <a:r>
              <a:rPr lang="fr-FR" sz="1600" b="1" i="1">
                <a:solidFill>
                  <a:srgbClr val="222222"/>
                </a:solidFill>
                <a:latin typeface="Cambria"/>
                <a:ea typeface="Cambria"/>
                <a:cs typeface="Cambria"/>
                <a:sym typeface="Cambria"/>
              </a:rPr>
              <a:t>Anglais (spécialité)</a:t>
            </a:r>
            <a:r>
              <a:rPr lang="fr-FR" sz="1600" b="1">
                <a:solidFill>
                  <a:srgbClr val="222222"/>
                </a:solidFill>
                <a:latin typeface="Cambria"/>
                <a:ea typeface="Cambria"/>
                <a:cs typeface="Cambria"/>
                <a:sym typeface="Cambria"/>
              </a:rPr>
              <a:t> </a:t>
            </a:r>
            <a:r>
              <a:rPr lang="fr-FR" sz="1600" b="1">
                <a:solidFill>
                  <a:srgbClr val="222222"/>
                </a:solidFill>
                <a:latin typeface="Noto Sans Symbols"/>
                <a:ea typeface="Noto Sans Symbols"/>
                <a:cs typeface="Noto Sans Symbols"/>
                <a:sym typeface="Noto Sans Symbols"/>
              </a:rPr>
              <a:t>🡪</a:t>
            </a:r>
            <a:r>
              <a:rPr lang="fr-FR" sz="1600" b="1">
                <a:solidFill>
                  <a:srgbClr val="222222"/>
                </a:solidFill>
                <a:latin typeface="Cambria"/>
                <a:ea typeface="Cambria"/>
                <a:cs typeface="Cambria"/>
                <a:sym typeface="Cambria"/>
              </a:rPr>
              <a:t> </a:t>
            </a:r>
            <a:r>
              <a:rPr lang="fr-FR" sz="1600" b="1">
                <a:solidFill>
                  <a:srgbClr val="0070C0"/>
                </a:solidFill>
                <a:latin typeface="Cambria"/>
                <a:ea typeface="Cambria"/>
                <a:cs typeface="Cambria"/>
                <a:sym typeface="Cambria"/>
              </a:rPr>
              <a:t>Inglés</a:t>
            </a:r>
            <a:endParaRPr sz="1600" b="1" i="0">
              <a:solidFill>
                <a:srgbClr val="0070C0"/>
              </a:solidFill>
              <a:latin typeface="Calibri"/>
              <a:ea typeface="Calibri"/>
              <a:cs typeface="Calibri"/>
              <a:sym typeface="Calibri"/>
            </a:endParaRPr>
          </a:p>
        </p:txBody>
      </p:sp>
      <p:sp>
        <p:nvSpPr>
          <p:cNvPr id="188" name="Google Shape;188;p8"/>
          <p:cNvSpPr txBox="1"/>
          <p:nvPr/>
        </p:nvSpPr>
        <p:spPr>
          <a:xfrm>
            <a:off x="-471487" y="192882"/>
            <a:ext cx="112014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200">
                <a:solidFill>
                  <a:srgbClr val="2F5496"/>
                </a:solidFill>
                <a:latin typeface="Calibri"/>
                <a:ea typeface="Calibri"/>
                <a:cs typeface="Calibri"/>
                <a:sym typeface="Calibri"/>
              </a:rPr>
              <a:t>PCE Y Equivalencias </a:t>
            </a:r>
            <a:r>
              <a:rPr lang="fr-FR" sz="3200">
                <a:solidFill>
                  <a:schemeClr val="dk1"/>
                </a:solidFill>
                <a:latin typeface="Calibri"/>
                <a:ea typeface="Calibri"/>
                <a:cs typeface="Calibri"/>
                <a:sym typeface="Calibri"/>
              </a:rPr>
              <a:t>/ Matières et équivalences</a:t>
            </a:r>
            <a:endParaRPr sz="3200">
              <a:solidFill>
                <a:schemeClr val="dk1"/>
              </a:solidFill>
              <a:latin typeface="Calibri"/>
              <a:ea typeface="Calibri"/>
              <a:cs typeface="Calibri"/>
              <a:sym typeface="Calibri"/>
            </a:endParaRPr>
          </a:p>
        </p:txBody>
      </p:sp>
      <p:pic>
        <p:nvPicPr>
          <p:cNvPr id="189" name="Google Shape;189;p8"/>
          <p:cNvPicPr preferRelativeResize="0"/>
          <p:nvPr/>
        </p:nvPicPr>
        <p:blipFill rotWithShape="1">
          <a:blip r:embed="rId3">
            <a:alphaModFix/>
          </a:blip>
          <a:srcRect/>
          <a:stretch/>
        </p:blipFill>
        <p:spPr>
          <a:xfrm>
            <a:off x="9716086" y="192882"/>
            <a:ext cx="2441989" cy="13758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9"/>
          <p:cNvPicPr preferRelativeResize="0"/>
          <p:nvPr/>
        </p:nvPicPr>
        <p:blipFill rotWithShape="1">
          <a:blip r:embed="rId3">
            <a:alphaModFix/>
          </a:blip>
          <a:srcRect/>
          <a:stretch/>
        </p:blipFill>
        <p:spPr>
          <a:xfrm>
            <a:off x="1396377" y="1087060"/>
            <a:ext cx="8801552" cy="5226319"/>
          </a:xfrm>
          <a:prstGeom prst="rect">
            <a:avLst/>
          </a:prstGeom>
          <a:noFill/>
          <a:ln>
            <a:noFill/>
          </a:ln>
        </p:spPr>
      </p:pic>
      <p:sp>
        <p:nvSpPr>
          <p:cNvPr id="195" name="Google Shape;195;p9"/>
          <p:cNvSpPr/>
          <p:nvPr/>
        </p:nvSpPr>
        <p:spPr>
          <a:xfrm>
            <a:off x="2021682" y="6313379"/>
            <a:ext cx="755094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a:solidFill>
                  <a:schemeClr val="dk1"/>
                </a:solidFill>
                <a:latin typeface="Calibri"/>
                <a:ea typeface="Calibri"/>
                <a:cs typeface="Calibri"/>
                <a:sym typeface="Calibri"/>
              </a:rPr>
              <a:t>https://liceofrancesmoliere.es/documents//2</a:t>
            </a:r>
            <a:r>
              <a:rPr lang="fr-FR">
                <a:solidFill>
                  <a:schemeClr val="dk1"/>
                </a:solidFill>
                <a:latin typeface="Calibri"/>
                <a:ea typeface="Calibri"/>
                <a:cs typeface="Calibri"/>
                <a:sym typeface="Calibri"/>
              </a:rPr>
              <a:t>2</a:t>
            </a:r>
            <a:r>
              <a:rPr lang="fr-FR" sz="1400">
                <a:solidFill>
                  <a:schemeClr val="dk1"/>
                </a:solidFill>
                <a:latin typeface="Calibri"/>
                <a:ea typeface="Calibri"/>
                <a:cs typeface="Calibri"/>
                <a:sym typeface="Calibri"/>
              </a:rPr>
              <a:t>_2</a:t>
            </a:r>
            <a:r>
              <a:rPr lang="fr-FR">
                <a:solidFill>
                  <a:schemeClr val="dk1"/>
                </a:solidFill>
                <a:latin typeface="Calibri"/>
                <a:ea typeface="Calibri"/>
                <a:cs typeface="Calibri"/>
                <a:sym typeface="Calibri"/>
              </a:rPr>
              <a:t>3</a:t>
            </a:r>
            <a:r>
              <a:rPr lang="fr-FR" sz="1400">
                <a:solidFill>
                  <a:schemeClr val="dk1"/>
                </a:solidFill>
                <a:latin typeface="Calibri"/>
                <a:ea typeface="Calibri"/>
                <a:cs typeface="Calibri"/>
                <a:sym typeface="Calibri"/>
              </a:rPr>
              <a:t>/information/tabla_ponderaciones_22-23.pdf</a:t>
            </a:r>
            <a:endParaRPr/>
          </a:p>
        </p:txBody>
      </p:sp>
      <p:sp>
        <p:nvSpPr>
          <p:cNvPr id="196" name="Google Shape;196;p9"/>
          <p:cNvSpPr txBox="1"/>
          <p:nvPr/>
        </p:nvSpPr>
        <p:spPr>
          <a:xfrm>
            <a:off x="635794" y="307181"/>
            <a:ext cx="10537031"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200">
                <a:solidFill>
                  <a:srgbClr val="0070C0"/>
                </a:solidFill>
                <a:latin typeface="Calibri"/>
                <a:ea typeface="Calibri"/>
                <a:cs typeface="Calibri"/>
                <a:sym typeface="Calibri"/>
              </a:rPr>
              <a:t>Tabla de ponderaciones </a:t>
            </a:r>
            <a:r>
              <a:rPr lang="fr-FR" sz="3200">
                <a:solidFill>
                  <a:schemeClr val="dk1"/>
                </a:solidFill>
                <a:latin typeface="Calibri"/>
                <a:ea typeface="Calibri"/>
                <a:cs typeface="Calibri"/>
                <a:sym typeface="Calibri"/>
              </a:rPr>
              <a:t>/ Tableau de pondération</a:t>
            </a:r>
            <a:endParaRPr sz="32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1060</Words>
  <Application>Microsoft Office PowerPoint</Application>
  <PresentationFormat>Grand écran</PresentationFormat>
  <Paragraphs>130</Paragraphs>
  <Slides>14</Slides>
  <Notes>14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Noto Sans Symbols</vt:lpstr>
      <vt:lpstr>Calibri</vt:lpstr>
      <vt:lpstr>Arial</vt:lpstr>
      <vt:lpstr>Times New Roman</vt:lpstr>
      <vt:lpstr>Cambria</vt:lpstr>
      <vt:lpstr>Thème Office</vt:lpstr>
      <vt:lpstr>Criterios de admisión en las  universidades públicas (de Madrid)</vt:lpstr>
      <vt:lpstr>Distrito Único de admisión /  Procédure unique d’admission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Notas de corte / Les seuils d’admission</vt:lpstr>
      <vt:lpstr>Criterios de admisión por comunidades / Critères d’admission par communauté</vt:lpstr>
      <vt:lpstr>Estadísticas post-bac / Statistiques post bac</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Criterios de admisión en las  universidades públicas (de Madrid)</dc:title>
  <dc:creator>Directrice des études espagnoles</dc:creator>
  <cp:lastModifiedBy>Proviseur - LFI Molière</cp:lastModifiedBy>
  <cp:revision>1</cp:revision>
  <dcterms:created xsi:type="dcterms:W3CDTF">2020-02-04T09:12:15Z</dcterms:created>
  <dcterms:modified xsi:type="dcterms:W3CDTF">2023-09-18T06:41:16Z</dcterms:modified>
</cp:coreProperties>
</file>